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57" r:id="rId5"/>
    <p:sldId id="288" r:id="rId6"/>
    <p:sldId id="286" r:id="rId7"/>
    <p:sldId id="259" r:id="rId8"/>
    <p:sldId id="261" r:id="rId9"/>
    <p:sldId id="260" r:id="rId10"/>
    <p:sldId id="262" r:id="rId11"/>
    <p:sldId id="266" r:id="rId12"/>
    <p:sldId id="280" r:id="rId13"/>
    <p:sldId id="263" r:id="rId14"/>
    <p:sldId id="278" r:id="rId15"/>
    <p:sldId id="279" r:id="rId16"/>
    <p:sldId id="264" r:id="rId17"/>
    <p:sldId id="267" r:id="rId18"/>
    <p:sldId id="268" r:id="rId19"/>
    <p:sldId id="269" r:id="rId20"/>
    <p:sldId id="270" r:id="rId21"/>
    <p:sldId id="271" r:id="rId22"/>
    <p:sldId id="272" r:id="rId23"/>
    <p:sldId id="273" r:id="rId24"/>
    <p:sldId id="275" r:id="rId25"/>
    <p:sldId id="281" r:id="rId26"/>
    <p:sldId id="282" r:id="rId27"/>
    <p:sldId id="283" r:id="rId28"/>
    <p:sldId id="533" r:id="rId29"/>
    <p:sldId id="287" r:id="rId30"/>
    <p:sldId id="532" r:id="rId31"/>
    <p:sldId id="276" r:id="rId32"/>
    <p:sldId id="535" r:id="rId33"/>
    <p:sldId id="534" r:id="rId34"/>
    <p:sldId id="536" r:id="rId35"/>
    <p:sldId id="537" r:id="rId36"/>
    <p:sldId id="285" r:id="rId37"/>
    <p:sldId id="284" r:id="rId38"/>
    <p:sldId id="277" r:id="rId3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7E"/>
    <a:srgbClr val="00575C"/>
    <a:srgbClr val="F26C51"/>
    <a:srgbClr val="FFF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27A2D-40AC-492E-A553-B28878237453}" v="85" dt="2024-04-16T11:22:00.555"/>
    <p1510:client id="{2AF0C65B-1D65-4327-8EE8-83DB9F0EAE5D}" v="50" dt="2024-04-16T12:22:58.124"/>
    <p1510:client id="{64484FF7-AECF-4355-B3BC-EC6D9A6B306E}" v="92" dt="2024-04-16T11:36:58.969"/>
    <p1510:client id="{70D9ADC0-2510-47AE-83A5-BDB6FA5693D7}" v="4" dt="2024-04-16T11:46:53.258"/>
    <p1510:client id="{A216EEA2-043E-43D4-AAB1-7D0444EFC517}" v="108" dt="2024-04-16T12:49:10.307"/>
    <p1510:client id="{A376EAEC-1E4C-4886-9911-2BC151647FFD}" v="4" dt="2024-04-16T12:50:12.153"/>
    <p1510:client id="{B77B55D7-FFF8-497D-9559-9A100768A3A7}" v="2993" dt="2024-04-17T07:50:03.093"/>
    <p1510:client id="{CD4EC668-D728-4712-B2BA-62D92C9E0E43}" v="12" dt="2024-04-16T11:41:23.6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36"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99063-98BB-4A6A-8800-9EE244F86536}" type="datetimeFigureOut">
              <a:rPr lang="nl-NL" smtClean="0"/>
              <a:t>25-9-2024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BB717-E051-48D8-86DF-C3DD7B76511E}" type="slidenum">
              <a:rPr lang="nl-NL" smtClean="0"/>
              <a:t>‹nr.›</a:t>
            </a:fld>
            <a:endParaRPr lang="nl-NL"/>
          </a:p>
        </p:txBody>
      </p:sp>
    </p:spTree>
    <p:extLst>
      <p:ext uri="{BB962C8B-B14F-4D97-AF65-F5344CB8AC3E}">
        <p14:creationId xmlns:p14="http://schemas.microsoft.com/office/powerpoint/2010/main" val="3720024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53BB717-E051-48D8-86DF-C3DD7B76511E}" type="slidenum">
              <a:rPr lang="nl-NL" smtClean="0"/>
              <a:t>7</a:t>
            </a:fld>
            <a:endParaRPr lang="nl-NL"/>
          </a:p>
        </p:txBody>
      </p:sp>
    </p:spTree>
    <p:extLst>
      <p:ext uri="{BB962C8B-B14F-4D97-AF65-F5344CB8AC3E}">
        <p14:creationId xmlns:p14="http://schemas.microsoft.com/office/powerpoint/2010/main" val="331640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53BB717-E051-48D8-86DF-C3DD7B76511E}" type="slidenum">
              <a:rPr lang="nl-NL" smtClean="0"/>
              <a:t>14</a:t>
            </a:fld>
            <a:endParaRPr lang="nl-NL"/>
          </a:p>
        </p:txBody>
      </p:sp>
    </p:spTree>
    <p:extLst>
      <p:ext uri="{BB962C8B-B14F-4D97-AF65-F5344CB8AC3E}">
        <p14:creationId xmlns:p14="http://schemas.microsoft.com/office/powerpoint/2010/main" val="2869964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studenten steeds dezelfde stappen aanleren  rondom een proces maar dan steeds moeilijker. Op deze manier leren ze een bepaalde workflow. 4CID</a:t>
            </a:r>
          </a:p>
        </p:txBody>
      </p:sp>
      <p:sp>
        <p:nvSpPr>
          <p:cNvPr id="4" name="Tijdelijke aanduiding voor dianummer 3"/>
          <p:cNvSpPr>
            <a:spLocks noGrp="1"/>
          </p:cNvSpPr>
          <p:nvPr>
            <p:ph type="sldNum" sz="quarter" idx="5"/>
          </p:nvPr>
        </p:nvSpPr>
        <p:spPr/>
        <p:txBody>
          <a:bodyPr/>
          <a:lstStyle/>
          <a:p>
            <a:fld id="{553BB717-E051-48D8-86DF-C3DD7B76511E}" type="slidenum">
              <a:rPr lang="nl-NL" smtClean="0"/>
              <a:t>30</a:t>
            </a:fld>
            <a:endParaRPr lang="nl-NL"/>
          </a:p>
        </p:txBody>
      </p:sp>
    </p:spTree>
    <p:extLst>
      <p:ext uri="{BB962C8B-B14F-4D97-AF65-F5344CB8AC3E}">
        <p14:creationId xmlns:p14="http://schemas.microsoft.com/office/powerpoint/2010/main" val="216027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333333"/>
                </a:solidFill>
                <a:effectLst/>
                <a:latin typeface="Roboto" panose="02000000000000000000" pitchFamily="2" charset="0"/>
              </a:rPr>
              <a:t>Het 4C/ID-model bestaat uit vier gerelateerde componenten, die gezamenlijk zorgen voor het aanleren van vaardigheden. Deze componenten zijn als volgt:</a:t>
            </a:r>
          </a:p>
          <a:p>
            <a:pPr algn="l">
              <a:buFont typeface="+mj-lt"/>
              <a:buAutoNum type="arabicPeriod"/>
            </a:pPr>
            <a:r>
              <a:rPr lang="nl-NL" b="1" i="0">
                <a:solidFill>
                  <a:srgbClr val="333333"/>
                </a:solidFill>
                <a:effectLst/>
                <a:latin typeface="Roboto" panose="02000000000000000000" pitchFamily="2" charset="0"/>
              </a:rPr>
              <a:t>Leertaken</a:t>
            </a:r>
            <a:r>
              <a:rPr lang="nl-NL" b="0" i="0">
                <a:solidFill>
                  <a:srgbClr val="333333"/>
                </a:solidFill>
                <a:effectLst/>
                <a:latin typeface="Roboto" panose="02000000000000000000" pitchFamily="2" charset="0"/>
              </a:rPr>
              <a:t>. Onder leertaken verstaan we opdrachten die iemand een complete taak laten uitvoeren. Een collectie van leertaken leidt uiteindelijk tot het aanleren van een bepaalde handeling. Hoeveel leertaken er nodig zijn om dit te bereiken, hangt af van de complexiteit van die taak. De moeilijkheid van leertaken moet toenemen om iemand steeds beter te laten worden. Onderwijsontwerpers kunnen bijvoorbeeld gebruik maken van </a:t>
            </a:r>
            <a:r>
              <a:rPr lang="nl-NL" b="0" i="1" err="1">
                <a:solidFill>
                  <a:srgbClr val="333333"/>
                </a:solidFill>
                <a:effectLst/>
                <a:latin typeface="Roboto" panose="02000000000000000000" pitchFamily="2" charset="0"/>
              </a:rPr>
              <a:t>scaffolding</a:t>
            </a:r>
            <a:r>
              <a:rPr lang="nl-NL" b="0" i="1">
                <a:solidFill>
                  <a:srgbClr val="333333"/>
                </a:solidFill>
                <a:effectLst/>
                <a:latin typeface="Roboto" panose="02000000000000000000" pitchFamily="2" charset="0"/>
              </a:rPr>
              <a:t>.</a:t>
            </a:r>
            <a:br>
              <a:rPr lang="nl-NL" b="0" i="1">
                <a:solidFill>
                  <a:srgbClr val="333333"/>
                </a:solidFill>
                <a:effectLst/>
                <a:latin typeface="Roboto" panose="02000000000000000000" pitchFamily="2" charset="0"/>
              </a:rPr>
            </a:br>
            <a:endParaRPr lang="nl-NL" b="0" i="0">
              <a:solidFill>
                <a:srgbClr val="333333"/>
              </a:solidFill>
              <a:effectLst/>
              <a:latin typeface="Roboto" panose="02000000000000000000" pitchFamily="2" charset="0"/>
            </a:endParaRPr>
          </a:p>
          <a:p>
            <a:pPr algn="l">
              <a:buFont typeface="+mj-lt"/>
              <a:buAutoNum type="arabicPeriod"/>
            </a:pPr>
            <a:r>
              <a:rPr lang="nl-NL" b="1" i="0">
                <a:solidFill>
                  <a:srgbClr val="333333"/>
                </a:solidFill>
                <a:effectLst/>
                <a:latin typeface="Roboto" panose="02000000000000000000" pitchFamily="2" charset="0"/>
              </a:rPr>
              <a:t>Ondersteunende informatie </a:t>
            </a:r>
            <a:r>
              <a:rPr lang="nl-NL" b="0" i="0">
                <a:solidFill>
                  <a:srgbClr val="333333"/>
                </a:solidFill>
                <a:effectLst/>
                <a:latin typeface="Roboto" panose="02000000000000000000" pitchFamily="2" charset="0"/>
              </a:rPr>
              <a:t>dient als hulpmiddel bij het uitvoeren of oplossen van een leertaak. Je kunt hierbij denken aan theorie, in de vorm van lesboeken, video’s en andere media die informatie kan geven. Deze informatie is nuttig voor de gehele leertaak, ook bij een gevorderde persoon die de basis opnieuw wil doornemen.</a:t>
            </a:r>
          </a:p>
          <a:p>
            <a:pPr algn="l">
              <a:buFont typeface="+mj-lt"/>
              <a:buAutoNum type="arabicPeriod"/>
            </a:pPr>
            <a:r>
              <a:rPr lang="nl-NL" b="1" i="0">
                <a:solidFill>
                  <a:srgbClr val="333333"/>
                </a:solidFill>
                <a:effectLst/>
                <a:latin typeface="Roboto" panose="02000000000000000000" pitchFamily="2" charset="0"/>
              </a:rPr>
              <a:t>Procedurele informatie. </a:t>
            </a:r>
            <a:r>
              <a:rPr lang="nl-NL" b="0" i="0">
                <a:solidFill>
                  <a:srgbClr val="333333"/>
                </a:solidFill>
                <a:effectLst/>
                <a:latin typeface="Roboto" panose="02000000000000000000" pitchFamily="2" charset="0"/>
              </a:rPr>
              <a:t>Deze vorm van informatie is vooral nuttig bij een specifieke leertaak, omdat het betrekking heeft op routinetaken. Het zijn vaste regels die bij een taak komen kijken. Als je water wilt koken, zul je altijd dezelfde stappen moeten uitvoeren. Procedurele informatie vind je vaak in de vorm van een stappenplan of protocol. Dit wordt ook wel </a:t>
            </a:r>
            <a:r>
              <a:rPr lang="nl-NL" b="0" i="1">
                <a:solidFill>
                  <a:srgbClr val="333333"/>
                </a:solidFill>
                <a:effectLst/>
                <a:latin typeface="Roboto" panose="02000000000000000000" pitchFamily="2" charset="0"/>
              </a:rPr>
              <a:t>just-in-time </a:t>
            </a:r>
            <a:r>
              <a:rPr lang="nl-NL" b="0" i="0">
                <a:solidFill>
                  <a:srgbClr val="333333"/>
                </a:solidFill>
                <a:effectLst/>
                <a:latin typeface="Roboto" panose="02000000000000000000" pitchFamily="2" charset="0"/>
              </a:rPr>
              <a:t>(JIT) informatie genoemd, omdat het vaak alleen op een specifiek moment wordt aangeboden en niet continu, zoals bij ondersteunende informatie.</a:t>
            </a:r>
          </a:p>
          <a:p>
            <a:pPr algn="l">
              <a:buFont typeface="+mj-lt"/>
              <a:buAutoNum type="arabicPeriod"/>
            </a:pPr>
            <a:r>
              <a:rPr lang="nl-NL" b="1" i="0">
                <a:solidFill>
                  <a:srgbClr val="333333"/>
                </a:solidFill>
                <a:effectLst/>
                <a:latin typeface="Roboto" panose="02000000000000000000" pitchFamily="2" charset="0"/>
              </a:rPr>
              <a:t>Deeltaakoefeningen </a:t>
            </a:r>
            <a:r>
              <a:rPr lang="nl-NL" b="0" i="0">
                <a:solidFill>
                  <a:srgbClr val="333333"/>
                </a:solidFill>
                <a:effectLst/>
                <a:latin typeface="Roboto" panose="02000000000000000000" pitchFamily="2" charset="0"/>
              </a:rPr>
              <a:t>zijn nuttig als een bepaald onderdeel van een leertaak sterk routinematig is. Een wetenschappelijk paper schrijven kan bijvoorbeeld als deeltaakoefening het opzoeken van wetenschappelijke literatuur bevatten. Dit is een essentieel onderdeel wat studenten goed moeten beheersen. Een deeltaakoefening geeft er extra nadruk op, door bijvoorbeeld verschillende opzoekopdrachten op te stellen.</a:t>
            </a:r>
          </a:p>
          <a:p>
            <a:endParaRPr lang="nl-NL"/>
          </a:p>
        </p:txBody>
      </p:sp>
      <p:sp>
        <p:nvSpPr>
          <p:cNvPr id="4" name="Tijdelijke aanduiding voor dianummer 3"/>
          <p:cNvSpPr>
            <a:spLocks noGrp="1"/>
          </p:cNvSpPr>
          <p:nvPr>
            <p:ph type="sldNum" sz="quarter" idx="5"/>
          </p:nvPr>
        </p:nvSpPr>
        <p:spPr/>
        <p:txBody>
          <a:bodyPr/>
          <a:lstStyle/>
          <a:p>
            <a:fld id="{553BB717-E051-48D8-86DF-C3DD7B76511E}" type="slidenum">
              <a:rPr lang="nl-NL" smtClean="0"/>
              <a:t>31</a:t>
            </a:fld>
            <a:endParaRPr lang="nl-NL"/>
          </a:p>
        </p:txBody>
      </p:sp>
    </p:spTree>
    <p:extLst>
      <p:ext uri="{BB962C8B-B14F-4D97-AF65-F5344CB8AC3E}">
        <p14:creationId xmlns:p14="http://schemas.microsoft.com/office/powerpoint/2010/main" val="3461009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6073F8-072F-9647-8AC1-FC50842857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610137-B50A-694F-8C7D-7203090A06E9}"/>
              </a:ext>
            </a:extLst>
          </p:cNvPr>
          <p:cNvSpPr>
            <a:spLocks noGrp="1"/>
          </p:cNvSpPr>
          <p:nvPr>
            <p:ph type="ctrTitle" hasCustomPrompt="1"/>
          </p:nvPr>
        </p:nvSpPr>
        <p:spPr>
          <a:xfrm>
            <a:off x="508000" y="1304528"/>
            <a:ext cx="9144000" cy="1394619"/>
          </a:xfrm>
        </p:spPr>
        <p:txBody>
          <a:bodyPr anchor="b"/>
          <a:lstStyle>
            <a:lvl1pPr algn="l">
              <a:defRPr sz="4800" b="1" i="0">
                <a:solidFill>
                  <a:schemeClr val="bg1"/>
                </a:solidFill>
                <a:latin typeface="Raleway" panose="020B0503030101060003" pitchFamily="34" charset="77"/>
              </a:defRPr>
            </a:lvl1pPr>
          </a:lstStyle>
          <a:p>
            <a:r>
              <a:rPr lang="en-GB"/>
              <a:t>DIT IS DE TITLE VAN DEZE</a:t>
            </a:r>
            <a:br>
              <a:rPr lang="en-GB"/>
            </a:br>
            <a:r>
              <a:rPr lang="en-GB"/>
              <a:t>VISTA PRESENTATIE</a:t>
            </a:r>
            <a:endParaRPr lang="en-NL"/>
          </a:p>
        </p:txBody>
      </p:sp>
      <p:sp>
        <p:nvSpPr>
          <p:cNvPr id="3" name="Subtitle 2">
            <a:extLst>
              <a:ext uri="{FF2B5EF4-FFF2-40B4-BE49-F238E27FC236}">
                <a16:creationId xmlns:a16="http://schemas.microsoft.com/office/drawing/2014/main" id="{FF2029F2-7E42-4A48-A99A-BBA6F762B057}"/>
              </a:ext>
            </a:extLst>
          </p:cNvPr>
          <p:cNvSpPr>
            <a:spLocks noGrp="1"/>
          </p:cNvSpPr>
          <p:nvPr>
            <p:ph type="subTitle" idx="1" hasCustomPrompt="1"/>
          </p:nvPr>
        </p:nvSpPr>
        <p:spPr>
          <a:xfrm>
            <a:off x="508000" y="2644442"/>
            <a:ext cx="9144000" cy="1655762"/>
          </a:xfrm>
        </p:spPr>
        <p:txBody>
          <a:bodyPr>
            <a:normAutofit/>
          </a:bodyPr>
          <a:lstStyle>
            <a:lvl1pPr marL="0" indent="0" algn="l">
              <a:buNone/>
              <a:defRPr sz="4800" b="0" i="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MET ONDERTITEL</a:t>
            </a:r>
            <a:endParaRPr lang="en-NL"/>
          </a:p>
        </p:txBody>
      </p:sp>
      <p:sp>
        <p:nvSpPr>
          <p:cNvPr id="12" name="Text Placeholder 11">
            <a:extLst>
              <a:ext uri="{FF2B5EF4-FFF2-40B4-BE49-F238E27FC236}">
                <a16:creationId xmlns:a16="http://schemas.microsoft.com/office/drawing/2014/main" id="{5902C7AD-DFA1-5C79-536C-3455ABCCA339}"/>
              </a:ext>
            </a:extLst>
          </p:cNvPr>
          <p:cNvSpPr>
            <a:spLocks noGrp="1"/>
          </p:cNvSpPr>
          <p:nvPr>
            <p:ph type="body" sz="quarter" idx="10" hasCustomPrompt="1"/>
          </p:nvPr>
        </p:nvSpPr>
        <p:spPr>
          <a:xfrm>
            <a:off x="508000" y="5553472"/>
            <a:ext cx="2422525" cy="229913"/>
          </a:xfrm>
        </p:spPr>
        <p:txBody>
          <a:bodyPr>
            <a:noAutofit/>
          </a:bodyPr>
          <a:lstStyle>
            <a:lvl1pPr marL="0" indent="0">
              <a:buNone/>
              <a:defRPr sz="1200" b="0" i="0">
                <a:solidFill>
                  <a:schemeClr val="bg1"/>
                </a:solidFill>
                <a:latin typeface="Raleway" panose="020B0503030101060003" pitchFamily="34" charset="77"/>
              </a:defRPr>
            </a:lvl1pPr>
            <a:lvl3pPr marL="914400" indent="0">
              <a:buNone/>
              <a:defRPr/>
            </a:lvl3pPr>
          </a:lstStyle>
          <a:p>
            <a:pPr lvl="0"/>
            <a:r>
              <a:rPr lang="en-GB"/>
              <a:t>1 </a:t>
            </a:r>
            <a:r>
              <a:rPr lang="en-GB" err="1"/>
              <a:t>januari</a:t>
            </a:r>
            <a:r>
              <a:rPr lang="en-GB"/>
              <a:t> 2022</a:t>
            </a:r>
            <a:endParaRPr lang="en-NL"/>
          </a:p>
        </p:txBody>
      </p:sp>
      <p:sp>
        <p:nvSpPr>
          <p:cNvPr id="13" name="Text Placeholder 11">
            <a:extLst>
              <a:ext uri="{FF2B5EF4-FFF2-40B4-BE49-F238E27FC236}">
                <a16:creationId xmlns:a16="http://schemas.microsoft.com/office/drawing/2014/main" id="{53108CFE-0046-5EEB-71EE-C3570CB5823D}"/>
              </a:ext>
            </a:extLst>
          </p:cNvPr>
          <p:cNvSpPr>
            <a:spLocks noGrp="1"/>
          </p:cNvSpPr>
          <p:nvPr>
            <p:ph type="body" sz="quarter" idx="11" hasCustomPrompt="1"/>
          </p:nvPr>
        </p:nvSpPr>
        <p:spPr>
          <a:xfrm>
            <a:off x="508000" y="5783385"/>
            <a:ext cx="2422525" cy="229913"/>
          </a:xfrm>
        </p:spPr>
        <p:txBody>
          <a:bodyPr>
            <a:noAutofit/>
          </a:bodyPr>
          <a:lstStyle>
            <a:lvl1pPr marL="0" indent="0">
              <a:buNone/>
              <a:defRPr sz="1200" b="1" i="0">
                <a:solidFill>
                  <a:schemeClr val="bg1"/>
                </a:solidFill>
                <a:latin typeface="Raleway" panose="020B0503030101060003" pitchFamily="34" charset="77"/>
              </a:defRPr>
            </a:lvl1pPr>
            <a:lvl3pPr marL="914400" indent="0">
              <a:buNone/>
              <a:defRPr/>
            </a:lvl3pPr>
          </a:lstStyle>
          <a:p>
            <a:pPr lvl="0"/>
            <a:r>
              <a:rPr lang="en-GB"/>
              <a:t>Naam Auteur</a:t>
            </a:r>
            <a:endParaRPr lang="en-NL"/>
          </a:p>
        </p:txBody>
      </p:sp>
    </p:spTree>
    <p:extLst>
      <p:ext uri="{BB962C8B-B14F-4D97-AF65-F5344CB8AC3E}">
        <p14:creationId xmlns:p14="http://schemas.microsoft.com/office/powerpoint/2010/main" val="206915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ED5B2-77CC-09E4-FAB8-378AA84B72A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894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6099EBBA-51AA-95D9-25FB-5AB69029FCA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5446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ussendia_5">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112C5-EAD5-2B40-B1FF-B8FF531AD8E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2F94908-227D-5041-9DEC-7F39FB204CA3}" type="datetimeFigureOut">
              <a:rPr lang="nl-NL" smtClean="0"/>
              <a:t>25-9-2024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96316EE-B718-F349-9D14-10D132E949D3}" type="slidenum">
              <a:rPr lang="nl-NL" smtClean="0"/>
              <a:t>‹nr.›</a:t>
            </a:fld>
            <a:endParaRPr lang="nl-NL"/>
          </a:p>
        </p:txBody>
      </p:sp>
      <p:sp>
        <p:nvSpPr>
          <p:cNvPr id="7" name="Title 1">
            <a:extLst>
              <a:ext uri="{FF2B5EF4-FFF2-40B4-BE49-F238E27FC236}">
                <a16:creationId xmlns:a16="http://schemas.microsoft.com/office/drawing/2014/main" id="{D5EBA86B-7159-F646-B630-EBAEEF163FF0}"/>
              </a:ext>
            </a:extLst>
          </p:cNvPr>
          <p:cNvSpPr>
            <a:spLocks noGrp="1"/>
          </p:cNvSpPr>
          <p:nvPr>
            <p:ph type="title"/>
          </p:nvPr>
        </p:nvSpPr>
        <p:spPr>
          <a:xfrm>
            <a:off x="575444" y="396657"/>
            <a:ext cx="10515600" cy="1325562"/>
          </a:xfrm>
        </p:spPr>
        <p:txBody>
          <a:bodyPr/>
          <a:lstStyle>
            <a:lvl1pPr>
              <a:defRPr b="1" i="0" cap="all" baseline="0">
                <a:solidFill>
                  <a:srgbClr val="00555C"/>
                </a:solidFill>
                <a:latin typeface="Raleway" panose="020B0503030101060003" pitchFamily="34" charset="77"/>
              </a:defRPr>
            </a:lvl1pPr>
          </a:lstStyle>
          <a:p>
            <a:r>
              <a:rPr lang="nl-NL"/>
              <a:t>Klik om stijl te bewerken</a:t>
            </a:r>
            <a:endParaRPr lang="en-US"/>
          </a:p>
        </p:txBody>
      </p:sp>
      <p:sp>
        <p:nvSpPr>
          <p:cNvPr id="8" name="Content Placeholder 2">
            <a:extLst>
              <a:ext uri="{FF2B5EF4-FFF2-40B4-BE49-F238E27FC236}">
                <a16:creationId xmlns:a16="http://schemas.microsoft.com/office/drawing/2014/main" id="{CFA05B0B-5BBC-FF44-B5E6-D5974432362D}"/>
              </a:ext>
            </a:extLst>
          </p:cNvPr>
          <p:cNvSpPr>
            <a:spLocks noGrp="1"/>
          </p:cNvSpPr>
          <p:nvPr>
            <p:ph idx="1"/>
          </p:nvPr>
        </p:nvSpPr>
        <p:spPr>
          <a:xfrm>
            <a:off x="575444" y="1724611"/>
            <a:ext cx="10515600" cy="3093091"/>
          </a:xfrm>
        </p:spPr>
        <p:txBody>
          <a:bodyPr/>
          <a:lstStyle>
            <a:lvl1pPr>
              <a:defRPr sz="2400" baseline="0">
                <a:solidFill>
                  <a:srgbClr val="000000"/>
                </a:solidFill>
                <a:latin typeface="Raleway" panose="020B0503030101060003" pitchFamily="34" charset="77"/>
              </a:defRPr>
            </a:lvl1pPr>
          </a:lstStyle>
          <a:p>
            <a:pPr lvl="0"/>
            <a:r>
              <a:rPr lang="nl-NL"/>
              <a:t>Klikken om de tekststijl van het model te bewerken</a:t>
            </a:r>
          </a:p>
        </p:txBody>
      </p:sp>
      <p:pic>
        <p:nvPicPr>
          <p:cNvPr id="12" name="Afbeelding 11" descr="Afbeelding met tekst, illustratie&#10;&#10;Automatisch gegenereerde beschrijving">
            <a:extLst>
              <a:ext uri="{FF2B5EF4-FFF2-40B4-BE49-F238E27FC236}">
                <a16:creationId xmlns:a16="http://schemas.microsoft.com/office/drawing/2014/main" id="{2F5DF8A9-0293-7C4E-A3E6-92B6B200A501}"/>
              </a:ext>
            </a:extLst>
          </p:cNvPr>
          <p:cNvPicPr>
            <a:picLocks noChangeAspect="1"/>
          </p:cNvPicPr>
          <p:nvPr userDrawn="1"/>
        </p:nvPicPr>
        <p:blipFill>
          <a:blip r:embed="rId3"/>
          <a:stretch>
            <a:fillRect/>
          </a:stretch>
        </p:blipFill>
        <p:spPr>
          <a:xfrm>
            <a:off x="11283344" y="6011920"/>
            <a:ext cx="546052" cy="562303"/>
          </a:xfrm>
          <a:prstGeom prst="rect">
            <a:avLst/>
          </a:prstGeom>
        </p:spPr>
      </p:pic>
    </p:spTree>
    <p:extLst>
      <p:ext uri="{BB962C8B-B14F-4D97-AF65-F5344CB8AC3E}">
        <p14:creationId xmlns:p14="http://schemas.microsoft.com/office/powerpoint/2010/main" val="1204977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57D16F-B9EB-5C7B-138E-5381E3444D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610137-B50A-694F-8C7D-7203090A06E9}"/>
              </a:ext>
            </a:extLst>
          </p:cNvPr>
          <p:cNvSpPr>
            <a:spLocks noGrp="1"/>
          </p:cNvSpPr>
          <p:nvPr>
            <p:ph type="ctrTitle" hasCustomPrompt="1"/>
          </p:nvPr>
        </p:nvSpPr>
        <p:spPr>
          <a:xfrm>
            <a:off x="508000" y="1304528"/>
            <a:ext cx="9144000" cy="1394619"/>
          </a:xfrm>
        </p:spPr>
        <p:txBody>
          <a:bodyPr anchor="b"/>
          <a:lstStyle>
            <a:lvl1pPr algn="l">
              <a:defRPr sz="4800">
                <a:solidFill>
                  <a:srgbClr val="00575C"/>
                </a:solidFill>
              </a:defRPr>
            </a:lvl1pPr>
          </a:lstStyle>
          <a:p>
            <a:r>
              <a:rPr lang="en-GB"/>
              <a:t>DIT IS DE TITLE VAN DEZE</a:t>
            </a:r>
            <a:br>
              <a:rPr lang="en-GB"/>
            </a:br>
            <a:r>
              <a:rPr lang="en-GB"/>
              <a:t>VISTA PRESENTATIE</a:t>
            </a:r>
            <a:endParaRPr lang="en-NL"/>
          </a:p>
        </p:txBody>
      </p:sp>
      <p:sp>
        <p:nvSpPr>
          <p:cNvPr id="3" name="Subtitle 2">
            <a:extLst>
              <a:ext uri="{FF2B5EF4-FFF2-40B4-BE49-F238E27FC236}">
                <a16:creationId xmlns:a16="http://schemas.microsoft.com/office/drawing/2014/main" id="{FF2029F2-7E42-4A48-A99A-BBA6F762B057}"/>
              </a:ext>
            </a:extLst>
          </p:cNvPr>
          <p:cNvSpPr>
            <a:spLocks noGrp="1"/>
          </p:cNvSpPr>
          <p:nvPr>
            <p:ph type="subTitle" idx="1" hasCustomPrompt="1"/>
          </p:nvPr>
        </p:nvSpPr>
        <p:spPr>
          <a:xfrm>
            <a:off x="508000" y="2644442"/>
            <a:ext cx="9144000" cy="1655762"/>
          </a:xfrm>
        </p:spPr>
        <p:txBody>
          <a:bodyPr>
            <a:normAutofit/>
          </a:bodyPr>
          <a:lstStyle>
            <a:lvl1pPr marL="0" indent="0" algn="l">
              <a:buNone/>
              <a:defRPr sz="4800" b="0" i="0">
                <a:solidFill>
                  <a:srgbClr val="00575C"/>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MET ONDERTITEL</a:t>
            </a:r>
            <a:endParaRPr lang="en-NL"/>
          </a:p>
        </p:txBody>
      </p:sp>
      <p:sp>
        <p:nvSpPr>
          <p:cNvPr id="12" name="Text Placeholder 11">
            <a:extLst>
              <a:ext uri="{FF2B5EF4-FFF2-40B4-BE49-F238E27FC236}">
                <a16:creationId xmlns:a16="http://schemas.microsoft.com/office/drawing/2014/main" id="{5902C7AD-DFA1-5C79-536C-3455ABCCA339}"/>
              </a:ext>
            </a:extLst>
          </p:cNvPr>
          <p:cNvSpPr>
            <a:spLocks noGrp="1"/>
          </p:cNvSpPr>
          <p:nvPr>
            <p:ph type="body" sz="quarter" idx="10" hasCustomPrompt="1"/>
          </p:nvPr>
        </p:nvSpPr>
        <p:spPr>
          <a:xfrm>
            <a:off x="508000" y="5553472"/>
            <a:ext cx="2422525" cy="229913"/>
          </a:xfrm>
        </p:spPr>
        <p:txBody>
          <a:bodyPr>
            <a:noAutofit/>
          </a:bodyPr>
          <a:lstStyle>
            <a:lvl1pPr marL="0" indent="0">
              <a:buNone/>
              <a:defRPr sz="1200" b="0" i="0">
                <a:solidFill>
                  <a:srgbClr val="F26C51"/>
                </a:solidFill>
                <a:latin typeface="Raleway" panose="020B0503030101060003" pitchFamily="34" charset="77"/>
              </a:defRPr>
            </a:lvl1pPr>
            <a:lvl3pPr marL="914400" indent="0">
              <a:buNone/>
              <a:defRPr/>
            </a:lvl3pPr>
          </a:lstStyle>
          <a:p>
            <a:pPr lvl="0"/>
            <a:r>
              <a:rPr lang="en-GB"/>
              <a:t>1 </a:t>
            </a:r>
            <a:r>
              <a:rPr lang="en-GB" err="1"/>
              <a:t>januari</a:t>
            </a:r>
            <a:r>
              <a:rPr lang="en-GB"/>
              <a:t> 2022</a:t>
            </a:r>
            <a:endParaRPr lang="en-NL"/>
          </a:p>
        </p:txBody>
      </p:sp>
      <p:sp>
        <p:nvSpPr>
          <p:cNvPr id="13" name="Text Placeholder 11">
            <a:extLst>
              <a:ext uri="{FF2B5EF4-FFF2-40B4-BE49-F238E27FC236}">
                <a16:creationId xmlns:a16="http://schemas.microsoft.com/office/drawing/2014/main" id="{53108CFE-0046-5EEB-71EE-C3570CB5823D}"/>
              </a:ext>
            </a:extLst>
          </p:cNvPr>
          <p:cNvSpPr>
            <a:spLocks noGrp="1"/>
          </p:cNvSpPr>
          <p:nvPr>
            <p:ph type="body" sz="quarter" idx="11" hasCustomPrompt="1"/>
          </p:nvPr>
        </p:nvSpPr>
        <p:spPr>
          <a:xfrm>
            <a:off x="508000" y="5783385"/>
            <a:ext cx="2422525" cy="229913"/>
          </a:xfrm>
        </p:spPr>
        <p:txBody>
          <a:bodyPr>
            <a:noAutofit/>
          </a:bodyPr>
          <a:lstStyle>
            <a:lvl1pPr marL="0" indent="0">
              <a:buNone/>
              <a:defRPr sz="1200" b="1" i="0">
                <a:solidFill>
                  <a:srgbClr val="00575C"/>
                </a:solidFill>
                <a:latin typeface="Raleway" panose="020B0503030101060003" pitchFamily="34" charset="77"/>
              </a:defRPr>
            </a:lvl1pPr>
            <a:lvl3pPr marL="914400" indent="0">
              <a:buNone/>
              <a:defRPr/>
            </a:lvl3pPr>
          </a:lstStyle>
          <a:p>
            <a:pPr lvl="0"/>
            <a:r>
              <a:rPr lang="en-GB"/>
              <a:t>Naam Auteur</a:t>
            </a:r>
            <a:endParaRPr lang="en-NL"/>
          </a:p>
        </p:txBody>
      </p:sp>
    </p:spTree>
    <p:extLst>
      <p:ext uri="{BB962C8B-B14F-4D97-AF65-F5344CB8AC3E}">
        <p14:creationId xmlns:p14="http://schemas.microsoft.com/office/powerpoint/2010/main" val="4201295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5D862F-EACC-6CB4-E229-DA5018884A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7B4A19D-68FC-8407-210F-18715CA8FED5}"/>
              </a:ext>
            </a:extLst>
          </p:cNvPr>
          <p:cNvSpPr>
            <a:spLocks noGrp="1"/>
          </p:cNvSpPr>
          <p:nvPr>
            <p:ph type="ctrTitle" hasCustomPrompt="1"/>
          </p:nvPr>
        </p:nvSpPr>
        <p:spPr>
          <a:xfrm>
            <a:off x="508000" y="681037"/>
            <a:ext cx="9144000" cy="964132"/>
          </a:xfrm>
        </p:spPr>
        <p:txBody>
          <a:bodyPr anchor="b"/>
          <a:lstStyle>
            <a:lvl1pPr algn="l">
              <a:defRPr sz="3200">
                <a:solidFill>
                  <a:srgbClr val="00575C"/>
                </a:solidFill>
              </a:defRPr>
            </a:lvl1pPr>
          </a:lstStyle>
          <a:p>
            <a:r>
              <a:rPr lang="en-GB"/>
              <a:t>DIT IS DE TITLE VAN DEZE</a:t>
            </a:r>
            <a:br>
              <a:rPr lang="en-GB"/>
            </a:br>
            <a:r>
              <a:rPr lang="en-GB"/>
              <a:t>SLIDE</a:t>
            </a:r>
            <a:endParaRPr lang="en-NL"/>
          </a:p>
        </p:txBody>
      </p:sp>
      <p:sp>
        <p:nvSpPr>
          <p:cNvPr id="8" name="Subtitle 2">
            <a:extLst>
              <a:ext uri="{FF2B5EF4-FFF2-40B4-BE49-F238E27FC236}">
                <a16:creationId xmlns:a16="http://schemas.microsoft.com/office/drawing/2014/main" id="{80A9B8DA-6FE8-1DD7-222F-795A77B3E5AE}"/>
              </a:ext>
            </a:extLst>
          </p:cNvPr>
          <p:cNvSpPr>
            <a:spLocks noGrp="1"/>
          </p:cNvSpPr>
          <p:nvPr>
            <p:ph type="subTitle" idx="13" hasCustomPrompt="1"/>
          </p:nvPr>
        </p:nvSpPr>
        <p:spPr>
          <a:xfrm>
            <a:off x="508000" y="1590464"/>
            <a:ext cx="9144000" cy="489527"/>
          </a:xfrm>
        </p:spPr>
        <p:txBody>
          <a:bodyPr>
            <a:normAutofit/>
          </a:bodyPr>
          <a:lstStyle>
            <a:lvl1pPr marL="0" indent="0" algn="l">
              <a:buNone/>
              <a:defRPr sz="3200" b="0" i="0">
                <a:solidFill>
                  <a:srgbClr val="00575C"/>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MET ONDERTITEL</a:t>
            </a:r>
            <a:endParaRPr lang="en-NL"/>
          </a:p>
        </p:txBody>
      </p:sp>
      <p:sp>
        <p:nvSpPr>
          <p:cNvPr id="11" name="Text Placeholder 10">
            <a:extLst>
              <a:ext uri="{FF2B5EF4-FFF2-40B4-BE49-F238E27FC236}">
                <a16:creationId xmlns:a16="http://schemas.microsoft.com/office/drawing/2014/main" id="{0B1322C8-37F7-E11E-FD00-F05B48DD30A3}"/>
              </a:ext>
            </a:extLst>
          </p:cNvPr>
          <p:cNvSpPr>
            <a:spLocks noGrp="1"/>
          </p:cNvSpPr>
          <p:nvPr>
            <p:ph type="body" sz="quarter" idx="14" hasCustomPrompt="1"/>
          </p:nvPr>
        </p:nvSpPr>
        <p:spPr>
          <a:xfrm>
            <a:off x="508000" y="2470150"/>
            <a:ext cx="5955323" cy="1335942"/>
          </a:xfrm>
        </p:spPr>
        <p:txBody>
          <a:bodyPr>
            <a:normAutofit/>
          </a:bodyPr>
          <a:lstStyle>
            <a:lvl1pPr marL="0" indent="0">
              <a:buNone/>
              <a:defRPr sz="1800">
                <a:solidFill>
                  <a:srgbClr val="00575C"/>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b="1" noProof="0">
                <a:solidFill>
                  <a:srgbClr val="00575C"/>
                </a:solidFill>
                <a:latin typeface="Raleway" panose="020B0003030101060003" pitchFamily="34" charset="0"/>
              </a:rPr>
              <a:t>Typ hier uw tekst. </a:t>
            </a:r>
          </a:p>
        </p:txBody>
      </p:sp>
      <p:sp>
        <p:nvSpPr>
          <p:cNvPr id="14" name="Text Placeholder 13">
            <a:extLst>
              <a:ext uri="{FF2B5EF4-FFF2-40B4-BE49-F238E27FC236}">
                <a16:creationId xmlns:a16="http://schemas.microsoft.com/office/drawing/2014/main" id="{58851924-C40C-4BDA-4C7B-1766108C6DFB}"/>
              </a:ext>
            </a:extLst>
          </p:cNvPr>
          <p:cNvSpPr>
            <a:spLocks noGrp="1"/>
          </p:cNvSpPr>
          <p:nvPr>
            <p:ph type="body" sz="quarter" idx="15" hasCustomPrompt="1"/>
          </p:nvPr>
        </p:nvSpPr>
        <p:spPr>
          <a:xfrm>
            <a:off x="508000" y="3986213"/>
            <a:ext cx="5954713" cy="2382837"/>
          </a:xfrm>
        </p:spPr>
        <p:txBody>
          <a:bodyPr>
            <a:normAutofit/>
          </a:bodyPr>
          <a:lstStyle>
            <a:lvl1pPr marL="0" indent="0">
              <a:buNone/>
              <a:defRPr sz="1400" b="0" i="0">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1400" noProof="0">
                <a:latin typeface="Raleway" panose="020B0003030101060003" pitchFamily="34" charset="0"/>
              </a:rPr>
              <a:t>Typ hier uw tekst. </a:t>
            </a:r>
          </a:p>
        </p:txBody>
      </p:sp>
      <p:sp>
        <p:nvSpPr>
          <p:cNvPr id="16" name="Picture Placeholder 15">
            <a:extLst>
              <a:ext uri="{FF2B5EF4-FFF2-40B4-BE49-F238E27FC236}">
                <a16:creationId xmlns:a16="http://schemas.microsoft.com/office/drawing/2014/main" id="{A8821CB0-F82C-7461-4F30-9A3070051D59}"/>
              </a:ext>
            </a:extLst>
          </p:cNvPr>
          <p:cNvSpPr>
            <a:spLocks noGrp="1"/>
          </p:cNvSpPr>
          <p:nvPr>
            <p:ph type="pic" sz="quarter" idx="16" hasCustomPrompt="1"/>
          </p:nvPr>
        </p:nvSpPr>
        <p:spPr>
          <a:xfrm>
            <a:off x="7050088" y="2470150"/>
            <a:ext cx="3125787" cy="3125788"/>
          </a:xfrm>
        </p:spPr>
        <p:txBody>
          <a:bodyPr/>
          <a:lstStyle>
            <a:lvl1pPr marL="0" indent="0">
              <a:buNone/>
              <a:defRPr/>
            </a:lvl1pPr>
          </a:lstStyle>
          <a:p>
            <a:r>
              <a:rPr lang="en-NL"/>
              <a:t>Afbeelding</a:t>
            </a:r>
          </a:p>
        </p:txBody>
      </p:sp>
    </p:spTree>
    <p:extLst>
      <p:ext uri="{BB962C8B-B14F-4D97-AF65-F5344CB8AC3E}">
        <p14:creationId xmlns:p14="http://schemas.microsoft.com/office/powerpoint/2010/main" val="2829495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189C61-877D-016C-BD85-0B6A8020E3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7B4A19D-68FC-8407-210F-18715CA8FED5}"/>
              </a:ext>
            </a:extLst>
          </p:cNvPr>
          <p:cNvSpPr>
            <a:spLocks noGrp="1"/>
          </p:cNvSpPr>
          <p:nvPr>
            <p:ph type="ctrTitle" hasCustomPrompt="1"/>
          </p:nvPr>
        </p:nvSpPr>
        <p:spPr>
          <a:xfrm>
            <a:off x="508000" y="681037"/>
            <a:ext cx="5658338" cy="964132"/>
          </a:xfrm>
        </p:spPr>
        <p:txBody>
          <a:bodyPr anchor="b"/>
          <a:lstStyle>
            <a:lvl1pPr algn="l">
              <a:defRPr sz="3200">
                <a:solidFill>
                  <a:srgbClr val="FFF46D"/>
                </a:solidFill>
              </a:defRPr>
            </a:lvl1pPr>
          </a:lstStyle>
          <a:p>
            <a:r>
              <a:rPr lang="en-GB"/>
              <a:t>DIT IS DE TITLE VAN DEZE</a:t>
            </a:r>
            <a:br>
              <a:rPr lang="en-GB"/>
            </a:br>
            <a:r>
              <a:rPr lang="en-GB"/>
              <a:t>SLIDE</a:t>
            </a:r>
            <a:endParaRPr lang="en-NL"/>
          </a:p>
        </p:txBody>
      </p:sp>
      <p:sp>
        <p:nvSpPr>
          <p:cNvPr id="8" name="Subtitle 2">
            <a:extLst>
              <a:ext uri="{FF2B5EF4-FFF2-40B4-BE49-F238E27FC236}">
                <a16:creationId xmlns:a16="http://schemas.microsoft.com/office/drawing/2014/main" id="{80A9B8DA-6FE8-1DD7-222F-795A77B3E5AE}"/>
              </a:ext>
            </a:extLst>
          </p:cNvPr>
          <p:cNvSpPr>
            <a:spLocks noGrp="1"/>
          </p:cNvSpPr>
          <p:nvPr>
            <p:ph type="subTitle" idx="13" hasCustomPrompt="1"/>
          </p:nvPr>
        </p:nvSpPr>
        <p:spPr>
          <a:xfrm>
            <a:off x="508000" y="1590464"/>
            <a:ext cx="5658338" cy="489527"/>
          </a:xfrm>
        </p:spPr>
        <p:txBody>
          <a:bodyPr>
            <a:normAutofit/>
          </a:bodyPr>
          <a:lstStyle>
            <a:lvl1pPr marL="0" indent="0" algn="l">
              <a:buNone/>
              <a:defRPr sz="3200" b="0" i="0">
                <a:solidFill>
                  <a:srgbClr val="FFF46D"/>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MET ONDERTITEL</a:t>
            </a:r>
            <a:endParaRPr lang="en-NL"/>
          </a:p>
        </p:txBody>
      </p:sp>
      <p:sp>
        <p:nvSpPr>
          <p:cNvPr id="16" name="Picture Placeholder 15">
            <a:extLst>
              <a:ext uri="{FF2B5EF4-FFF2-40B4-BE49-F238E27FC236}">
                <a16:creationId xmlns:a16="http://schemas.microsoft.com/office/drawing/2014/main" id="{A8821CB0-F82C-7461-4F30-9A3070051D59}"/>
              </a:ext>
            </a:extLst>
          </p:cNvPr>
          <p:cNvSpPr>
            <a:spLocks noGrp="1"/>
          </p:cNvSpPr>
          <p:nvPr>
            <p:ph type="pic" sz="quarter" idx="16" hasCustomPrompt="1"/>
          </p:nvPr>
        </p:nvSpPr>
        <p:spPr>
          <a:xfrm>
            <a:off x="7057293" y="681036"/>
            <a:ext cx="4626708" cy="4626709"/>
          </a:xfrm>
        </p:spPr>
        <p:txBody>
          <a:bodyPr/>
          <a:lstStyle>
            <a:lvl1pPr marL="0" indent="0">
              <a:buNone/>
              <a:defRPr/>
            </a:lvl1pPr>
          </a:lstStyle>
          <a:p>
            <a:r>
              <a:rPr lang="en-NL"/>
              <a:t>Afbeelding</a:t>
            </a:r>
          </a:p>
        </p:txBody>
      </p:sp>
      <p:sp>
        <p:nvSpPr>
          <p:cNvPr id="4" name="Text Placeholder 3">
            <a:extLst>
              <a:ext uri="{FF2B5EF4-FFF2-40B4-BE49-F238E27FC236}">
                <a16:creationId xmlns:a16="http://schemas.microsoft.com/office/drawing/2014/main" id="{78784D8E-3CBE-16B6-976B-9BEAEBF199CF}"/>
              </a:ext>
            </a:extLst>
          </p:cNvPr>
          <p:cNvSpPr>
            <a:spLocks noGrp="1"/>
          </p:cNvSpPr>
          <p:nvPr>
            <p:ph type="body" sz="quarter" idx="17" hasCustomPrompt="1"/>
          </p:nvPr>
        </p:nvSpPr>
        <p:spPr>
          <a:xfrm>
            <a:off x="508000" y="2305050"/>
            <a:ext cx="4525963" cy="1579563"/>
          </a:xfrm>
        </p:spPr>
        <p:txBody>
          <a:bodyPr>
            <a:noAutofit/>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b="1" noProof="0">
                <a:solidFill>
                  <a:schemeClr val="bg1"/>
                </a:solidFill>
                <a:latin typeface="Raleway" panose="020B0003030101060003" pitchFamily="34" charset="0"/>
              </a:rPr>
              <a:t>Typ hier uw tekst</a:t>
            </a:r>
            <a:endParaRPr lang="nl-NL" b="1" noProof="0">
              <a:solidFill>
                <a:srgbClr val="00575C"/>
              </a:solidFill>
              <a:latin typeface="Raleway" panose="020B0003030101060003" pitchFamily="34" charset="0"/>
            </a:endParaRPr>
          </a:p>
          <a:p>
            <a:pPr lvl="0"/>
            <a:endParaRPr lang="nl-NL" noProof="0"/>
          </a:p>
        </p:txBody>
      </p:sp>
    </p:spTree>
    <p:extLst>
      <p:ext uri="{BB962C8B-B14F-4D97-AF65-F5344CB8AC3E}">
        <p14:creationId xmlns:p14="http://schemas.microsoft.com/office/powerpoint/2010/main" val="204876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0" name="Picture 9" descr="Shape&#10;&#10;Description automatically generated with low confidence">
            <a:extLst>
              <a:ext uri="{FF2B5EF4-FFF2-40B4-BE49-F238E27FC236}">
                <a16:creationId xmlns:a16="http://schemas.microsoft.com/office/drawing/2014/main" id="{20283F96-90BF-C8AC-934C-713AF7FCAC8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7B4A19D-68FC-8407-210F-18715CA8FED5}"/>
              </a:ext>
            </a:extLst>
          </p:cNvPr>
          <p:cNvSpPr>
            <a:spLocks noGrp="1"/>
          </p:cNvSpPr>
          <p:nvPr>
            <p:ph type="ctrTitle" hasCustomPrompt="1"/>
          </p:nvPr>
        </p:nvSpPr>
        <p:spPr>
          <a:xfrm>
            <a:off x="508000" y="681037"/>
            <a:ext cx="5658338" cy="964132"/>
          </a:xfrm>
        </p:spPr>
        <p:txBody>
          <a:bodyPr anchor="b"/>
          <a:lstStyle>
            <a:lvl1pPr algn="l">
              <a:defRPr sz="3200">
                <a:solidFill>
                  <a:srgbClr val="00575C"/>
                </a:solidFill>
              </a:defRPr>
            </a:lvl1pPr>
          </a:lstStyle>
          <a:p>
            <a:r>
              <a:rPr lang="en-GB"/>
              <a:t>DIT IS DE TITLE VAN DEZE</a:t>
            </a:r>
            <a:br>
              <a:rPr lang="en-GB"/>
            </a:br>
            <a:r>
              <a:rPr lang="en-GB"/>
              <a:t>SLIDE</a:t>
            </a:r>
            <a:endParaRPr lang="en-NL"/>
          </a:p>
        </p:txBody>
      </p:sp>
      <p:sp>
        <p:nvSpPr>
          <p:cNvPr id="8" name="Subtitle 2">
            <a:extLst>
              <a:ext uri="{FF2B5EF4-FFF2-40B4-BE49-F238E27FC236}">
                <a16:creationId xmlns:a16="http://schemas.microsoft.com/office/drawing/2014/main" id="{80A9B8DA-6FE8-1DD7-222F-795A77B3E5AE}"/>
              </a:ext>
            </a:extLst>
          </p:cNvPr>
          <p:cNvSpPr>
            <a:spLocks noGrp="1"/>
          </p:cNvSpPr>
          <p:nvPr>
            <p:ph type="subTitle" idx="13" hasCustomPrompt="1"/>
          </p:nvPr>
        </p:nvSpPr>
        <p:spPr>
          <a:xfrm>
            <a:off x="508000" y="1590464"/>
            <a:ext cx="5658338" cy="489527"/>
          </a:xfrm>
        </p:spPr>
        <p:txBody>
          <a:bodyPr>
            <a:normAutofit/>
          </a:bodyPr>
          <a:lstStyle>
            <a:lvl1pPr marL="0" indent="0" algn="l">
              <a:buNone/>
              <a:defRPr sz="3200" b="0" i="0">
                <a:solidFill>
                  <a:srgbClr val="F26C5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MET ONDERTITEL</a:t>
            </a:r>
            <a:endParaRPr lang="en-NL"/>
          </a:p>
        </p:txBody>
      </p:sp>
      <p:sp>
        <p:nvSpPr>
          <p:cNvPr id="16" name="Picture Placeholder 15">
            <a:extLst>
              <a:ext uri="{FF2B5EF4-FFF2-40B4-BE49-F238E27FC236}">
                <a16:creationId xmlns:a16="http://schemas.microsoft.com/office/drawing/2014/main" id="{A8821CB0-F82C-7461-4F30-9A3070051D59}"/>
              </a:ext>
            </a:extLst>
          </p:cNvPr>
          <p:cNvSpPr>
            <a:spLocks noGrp="1"/>
          </p:cNvSpPr>
          <p:nvPr>
            <p:ph type="pic" sz="quarter" idx="16" hasCustomPrompt="1"/>
          </p:nvPr>
        </p:nvSpPr>
        <p:spPr>
          <a:xfrm>
            <a:off x="7057293" y="681036"/>
            <a:ext cx="4626708" cy="4626709"/>
          </a:xfrm>
        </p:spPr>
        <p:txBody>
          <a:bodyPr/>
          <a:lstStyle>
            <a:lvl1pPr marL="0" indent="0">
              <a:buNone/>
              <a:defRPr/>
            </a:lvl1pPr>
          </a:lstStyle>
          <a:p>
            <a:r>
              <a:rPr lang="en-NL"/>
              <a:t>Afbeelding</a:t>
            </a:r>
          </a:p>
        </p:txBody>
      </p:sp>
      <p:sp>
        <p:nvSpPr>
          <p:cNvPr id="12" name="Text Placeholder 11">
            <a:extLst>
              <a:ext uri="{FF2B5EF4-FFF2-40B4-BE49-F238E27FC236}">
                <a16:creationId xmlns:a16="http://schemas.microsoft.com/office/drawing/2014/main" id="{AF0EE3B1-D044-F657-0ECF-E8901149A12C}"/>
              </a:ext>
            </a:extLst>
          </p:cNvPr>
          <p:cNvSpPr>
            <a:spLocks noGrp="1"/>
          </p:cNvSpPr>
          <p:nvPr>
            <p:ph type="body" sz="quarter" idx="17" hasCustomPrompt="1"/>
          </p:nvPr>
        </p:nvSpPr>
        <p:spPr>
          <a:xfrm>
            <a:off x="508001" y="2320925"/>
            <a:ext cx="4501662" cy="1836738"/>
          </a:xfrm>
        </p:spPr>
        <p:txBody>
          <a:bodyPr>
            <a:noAutofit/>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b="1" noProof="0">
                <a:solidFill>
                  <a:srgbClr val="00575C"/>
                </a:solidFill>
                <a:latin typeface="Raleway" panose="020B0003030101060003" pitchFamily="34" charset="0"/>
              </a:rPr>
              <a:t>Typ hier uw tekst</a:t>
            </a:r>
          </a:p>
          <a:p>
            <a:pPr lvl="0"/>
            <a:endParaRPr lang="nl-NL" noProof="0"/>
          </a:p>
        </p:txBody>
      </p:sp>
    </p:spTree>
    <p:extLst>
      <p:ext uri="{BB962C8B-B14F-4D97-AF65-F5344CB8AC3E}">
        <p14:creationId xmlns:p14="http://schemas.microsoft.com/office/powerpoint/2010/main" val="1025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1D912747-8391-A322-A130-33198D5F63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7B4A19D-68FC-8407-210F-18715CA8FED5}"/>
              </a:ext>
            </a:extLst>
          </p:cNvPr>
          <p:cNvSpPr>
            <a:spLocks noGrp="1"/>
          </p:cNvSpPr>
          <p:nvPr>
            <p:ph type="ctrTitle" hasCustomPrompt="1"/>
          </p:nvPr>
        </p:nvSpPr>
        <p:spPr>
          <a:xfrm>
            <a:off x="6002216" y="681037"/>
            <a:ext cx="5658338" cy="964132"/>
          </a:xfrm>
        </p:spPr>
        <p:txBody>
          <a:bodyPr anchor="b"/>
          <a:lstStyle>
            <a:lvl1pPr algn="r">
              <a:defRPr sz="3200">
                <a:solidFill>
                  <a:srgbClr val="00575C"/>
                </a:solidFill>
              </a:defRPr>
            </a:lvl1pPr>
          </a:lstStyle>
          <a:p>
            <a:r>
              <a:rPr lang="en-GB"/>
              <a:t>DIT IS DE TITLE VAN DEZE</a:t>
            </a:r>
            <a:br>
              <a:rPr lang="en-GB"/>
            </a:br>
            <a:r>
              <a:rPr lang="en-GB"/>
              <a:t>SLIDE</a:t>
            </a:r>
            <a:endParaRPr lang="en-NL"/>
          </a:p>
        </p:txBody>
      </p:sp>
      <p:sp>
        <p:nvSpPr>
          <p:cNvPr id="8" name="Subtitle 2">
            <a:extLst>
              <a:ext uri="{FF2B5EF4-FFF2-40B4-BE49-F238E27FC236}">
                <a16:creationId xmlns:a16="http://schemas.microsoft.com/office/drawing/2014/main" id="{80A9B8DA-6FE8-1DD7-222F-795A77B3E5AE}"/>
              </a:ext>
            </a:extLst>
          </p:cNvPr>
          <p:cNvSpPr>
            <a:spLocks noGrp="1"/>
          </p:cNvSpPr>
          <p:nvPr>
            <p:ph type="subTitle" idx="13" hasCustomPrompt="1"/>
          </p:nvPr>
        </p:nvSpPr>
        <p:spPr>
          <a:xfrm>
            <a:off x="6002216" y="1590464"/>
            <a:ext cx="5658338" cy="489527"/>
          </a:xfrm>
        </p:spPr>
        <p:txBody>
          <a:bodyPr>
            <a:normAutofit/>
          </a:bodyPr>
          <a:lstStyle>
            <a:lvl1pPr marL="0" indent="0" algn="r">
              <a:buNone/>
              <a:defRPr sz="3200" b="0" i="0">
                <a:solidFill>
                  <a:srgbClr val="00575C"/>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MET ONDERTITEL</a:t>
            </a:r>
            <a:endParaRPr lang="en-NL"/>
          </a:p>
        </p:txBody>
      </p:sp>
      <p:sp>
        <p:nvSpPr>
          <p:cNvPr id="12" name="Text Placeholder 11">
            <a:extLst>
              <a:ext uri="{FF2B5EF4-FFF2-40B4-BE49-F238E27FC236}">
                <a16:creationId xmlns:a16="http://schemas.microsoft.com/office/drawing/2014/main" id="{AF0EE3B1-D044-F657-0ECF-E8901149A12C}"/>
              </a:ext>
            </a:extLst>
          </p:cNvPr>
          <p:cNvSpPr>
            <a:spLocks noGrp="1"/>
          </p:cNvSpPr>
          <p:nvPr>
            <p:ph type="body" sz="quarter" idx="17" hasCustomPrompt="1"/>
          </p:nvPr>
        </p:nvSpPr>
        <p:spPr>
          <a:xfrm>
            <a:off x="2930770" y="2320925"/>
            <a:ext cx="5939692" cy="1336675"/>
          </a:xfrm>
        </p:spPr>
        <p:txBody>
          <a:bodyPr>
            <a:noAutofit/>
          </a:bodyPr>
          <a:lstStyle>
            <a:lvl1pPr marL="0" indent="0">
              <a:buNone/>
              <a:defRPr sz="1800"/>
            </a:lvl1pPr>
          </a:lstStyle>
          <a:p>
            <a:r>
              <a:rPr lang="nl-NL" b="1" noProof="0">
                <a:solidFill>
                  <a:srgbClr val="00575C"/>
                </a:solidFill>
                <a:latin typeface="Raleway" panose="020B0003030101060003" pitchFamily="34" charset="0"/>
              </a:rPr>
              <a:t>Typ hier uw tekst</a:t>
            </a:r>
          </a:p>
        </p:txBody>
      </p:sp>
      <p:sp>
        <p:nvSpPr>
          <p:cNvPr id="13" name="Text Placeholder 12">
            <a:extLst>
              <a:ext uri="{FF2B5EF4-FFF2-40B4-BE49-F238E27FC236}">
                <a16:creationId xmlns:a16="http://schemas.microsoft.com/office/drawing/2014/main" id="{A749B378-4E04-1428-1C37-CF7BDA3E9294}"/>
              </a:ext>
            </a:extLst>
          </p:cNvPr>
          <p:cNvSpPr>
            <a:spLocks noGrp="1"/>
          </p:cNvSpPr>
          <p:nvPr>
            <p:ph type="body" sz="quarter" idx="18" hasCustomPrompt="1"/>
          </p:nvPr>
        </p:nvSpPr>
        <p:spPr>
          <a:xfrm>
            <a:off x="2930525" y="3930650"/>
            <a:ext cx="5940425" cy="2320925"/>
          </a:xfrm>
        </p:spPr>
        <p:txBody>
          <a:bodyPr>
            <a:noAutofit/>
          </a:bodyPr>
          <a:lstStyle>
            <a:lvl1pPr marL="0" indent="0">
              <a:buNone/>
              <a:defRPr sz="1400" b="0" i="0">
                <a:latin typeface="Raleway" panose="020B05030301010600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1400" noProof="0">
                <a:latin typeface="Raleway" panose="020B0003030101060003" pitchFamily="34" charset="0"/>
              </a:rPr>
              <a:t>Typ hier uw tekst. </a:t>
            </a:r>
            <a:endParaRPr lang="nl-NL" noProof="0"/>
          </a:p>
        </p:txBody>
      </p:sp>
    </p:spTree>
    <p:extLst>
      <p:ext uri="{BB962C8B-B14F-4D97-AF65-F5344CB8AC3E}">
        <p14:creationId xmlns:p14="http://schemas.microsoft.com/office/powerpoint/2010/main" val="549480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33407B-7D97-BE92-00F2-A8EED3EED94E}"/>
              </a:ext>
            </a:extLst>
          </p:cNvPr>
          <p:cNvSpPr>
            <a:spLocks noGrp="1"/>
          </p:cNvSpPr>
          <p:nvPr>
            <p:ph type="ctrTitle" hasCustomPrompt="1"/>
          </p:nvPr>
        </p:nvSpPr>
        <p:spPr>
          <a:xfrm>
            <a:off x="508000" y="681037"/>
            <a:ext cx="5658338" cy="964132"/>
          </a:xfrm>
        </p:spPr>
        <p:txBody>
          <a:bodyPr anchor="b"/>
          <a:lstStyle>
            <a:lvl1pPr algn="l">
              <a:defRPr sz="3200">
                <a:solidFill>
                  <a:srgbClr val="00575C"/>
                </a:solidFill>
              </a:defRPr>
            </a:lvl1pPr>
          </a:lstStyle>
          <a:p>
            <a:r>
              <a:rPr lang="en-GB"/>
              <a:t>DIT IS DE TITLE VAN DEZE</a:t>
            </a:r>
            <a:br>
              <a:rPr lang="en-GB"/>
            </a:br>
            <a:r>
              <a:rPr lang="en-GB"/>
              <a:t>SLIDE</a:t>
            </a:r>
            <a:endParaRPr lang="en-NL"/>
          </a:p>
        </p:txBody>
      </p:sp>
      <p:sp>
        <p:nvSpPr>
          <p:cNvPr id="4" name="Subtitle 2">
            <a:extLst>
              <a:ext uri="{FF2B5EF4-FFF2-40B4-BE49-F238E27FC236}">
                <a16:creationId xmlns:a16="http://schemas.microsoft.com/office/drawing/2014/main" id="{28904119-1782-FE21-BE25-B32D5FF22E0D}"/>
              </a:ext>
            </a:extLst>
          </p:cNvPr>
          <p:cNvSpPr>
            <a:spLocks noGrp="1"/>
          </p:cNvSpPr>
          <p:nvPr>
            <p:ph type="subTitle" idx="13" hasCustomPrompt="1"/>
          </p:nvPr>
        </p:nvSpPr>
        <p:spPr>
          <a:xfrm>
            <a:off x="508000" y="1590464"/>
            <a:ext cx="5658338" cy="489527"/>
          </a:xfrm>
        </p:spPr>
        <p:txBody>
          <a:bodyPr>
            <a:normAutofit/>
          </a:bodyPr>
          <a:lstStyle>
            <a:lvl1pPr marL="0" indent="0" algn="l">
              <a:buNone/>
              <a:defRPr sz="3200" b="0" i="0">
                <a:solidFill>
                  <a:srgbClr val="00575C"/>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MET ONDERTITEL</a:t>
            </a:r>
            <a:endParaRPr lang="en-NL"/>
          </a:p>
        </p:txBody>
      </p:sp>
      <p:sp>
        <p:nvSpPr>
          <p:cNvPr id="6" name="Picture Placeholder 5">
            <a:extLst>
              <a:ext uri="{FF2B5EF4-FFF2-40B4-BE49-F238E27FC236}">
                <a16:creationId xmlns:a16="http://schemas.microsoft.com/office/drawing/2014/main" id="{EE8E6272-77D0-322B-1451-2A5571897964}"/>
              </a:ext>
            </a:extLst>
          </p:cNvPr>
          <p:cNvSpPr>
            <a:spLocks noGrp="1"/>
          </p:cNvSpPr>
          <p:nvPr>
            <p:ph type="pic" sz="quarter" idx="14" hasCustomPrompt="1"/>
          </p:nvPr>
        </p:nvSpPr>
        <p:spPr>
          <a:xfrm>
            <a:off x="508000" y="2547938"/>
            <a:ext cx="3557490" cy="3555877"/>
          </a:xfrm>
        </p:spPr>
        <p:txBody>
          <a:bodyPr>
            <a:normAutofit/>
          </a:bodyPr>
          <a:lstStyle>
            <a:lvl1pPr marL="0" indent="0">
              <a:buNone/>
              <a:defRPr sz="2000"/>
            </a:lvl1pPr>
          </a:lstStyle>
          <a:p>
            <a:r>
              <a:rPr lang="en-NL"/>
              <a:t>Afbeelding 1</a:t>
            </a:r>
          </a:p>
        </p:txBody>
      </p:sp>
      <p:sp>
        <p:nvSpPr>
          <p:cNvPr id="7" name="Picture Placeholder 5">
            <a:extLst>
              <a:ext uri="{FF2B5EF4-FFF2-40B4-BE49-F238E27FC236}">
                <a16:creationId xmlns:a16="http://schemas.microsoft.com/office/drawing/2014/main" id="{9E330633-491D-BCF9-F861-BFCE6BB89882}"/>
              </a:ext>
            </a:extLst>
          </p:cNvPr>
          <p:cNvSpPr>
            <a:spLocks noGrp="1"/>
          </p:cNvSpPr>
          <p:nvPr>
            <p:ph type="pic" sz="quarter" idx="15" hasCustomPrompt="1"/>
          </p:nvPr>
        </p:nvSpPr>
        <p:spPr>
          <a:xfrm>
            <a:off x="4220307" y="2547939"/>
            <a:ext cx="1688090" cy="1687324"/>
          </a:xfrm>
        </p:spPr>
        <p:txBody>
          <a:bodyPr/>
          <a:lstStyle>
            <a:lvl1pPr marL="0" indent="0">
              <a:buNone/>
              <a:defRPr sz="2000"/>
            </a:lvl1pPr>
          </a:lstStyle>
          <a:p>
            <a:r>
              <a:rPr lang="en-NL"/>
              <a:t>Afbeelding 2</a:t>
            </a:r>
          </a:p>
        </p:txBody>
      </p:sp>
      <p:sp>
        <p:nvSpPr>
          <p:cNvPr id="8" name="Picture Placeholder 5">
            <a:extLst>
              <a:ext uri="{FF2B5EF4-FFF2-40B4-BE49-F238E27FC236}">
                <a16:creationId xmlns:a16="http://schemas.microsoft.com/office/drawing/2014/main" id="{0F81CD9C-DB8F-7CCE-595D-4D23D9003D3A}"/>
              </a:ext>
            </a:extLst>
          </p:cNvPr>
          <p:cNvSpPr>
            <a:spLocks noGrp="1"/>
          </p:cNvSpPr>
          <p:nvPr>
            <p:ph type="pic" sz="quarter" idx="16" hasCustomPrompt="1"/>
          </p:nvPr>
        </p:nvSpPr>
        <p:spPr>
          <a:xfrm>
            <a:off x="4220307" y="4416491"/>
            <a:ext cx="1688090" cy="1687324"/>
          </a:xfrm>
        </p:spPr>
        <p:txBody>
          <a:bodyPr/>
          <a:lstStyle>
            <a:lvl1pPr marL="0" indent="0">
              <a:buNone/>
              <a:defRPr sz="2000"/>
            </a:lvl1pPr>
          </a:lstStyle>
          <a:p>
            <a:r>
              <a:rPr lang="en-NL"/>
              <a:t>Afbeelding 3</a:t>
            </a:r>
          </a:p>
        </p:txBody>
      </p:sp>
      <p:sp>
        <p:nvSpPr>
          <p:cNvPr id="9" name="Picture Placeholder 5">
            <a:extLst>
              <a:ext uri="{FF2B5EF4-FFF2-40B4-BE49-F238E27FC236}">
                <a16:creationId xmlns:a16="http://schemas.microsoft.com/office/drawing/2014/main" id="{D192269F-D8CE-FE8D-BFDA-618702A00CC4}"/>
              </a:ext>
            </a:extLst>
          </p:cNvPr>
          <p:cNvSpPr>
            <a:spLocks noGrp="1"/>
          </p:cNvSpPr>
          <p:nvPr>
            <p:ph type="pic" sz="quarter" idx="17" hasCustomPrompt="1"/>
          </p:nvPr>
        </p:nvSpPr>
        <p:spPr>
          <a:xfrm>
            <a:off x="6111630" y="2554596"/>
            <a:ext cx="1688090" cy="1687324"/>
          </a:xfrm>
        </p:spPr>
        <p:txBody>
          <a:bodyPr>
            <a:normAutofit/>
          </a:bodyPr>
          <a:lstStyle>
            <a:lvl1pPr marL="0" indent="0">
              <a:buNone/>
              <a:defRPr sz="2000"/>
            </a:lvl1pPr>
          </a:lstStyle>
          <a:p>
            <a:r>
              <a:rPr lang="en-NL"/>
              <a:t>Afbeelding 4</a:t>
            </a:r>
          </a:p>
        </p:txBody>
      </p:sp>
      <p:sp>
        <p:nvSpPr>
          <p:cNvPr id="10" name="Picture Placeholder 5">
            <a:extLst>
              <a:ext uri="{FF2B5EF4-FFF2-40B4-BE49-F238E27FC236}">
                <a16:creationId xmlns:a16="http://schemas.microsoft.com/office/drawing/2014/main" id="{5CDE5A14-06D5-B184-FB3F-63F9B1558303}"/>
              </a:ext>
            </a:extLst>
          </p:cNvPr>
          <p:cNvSpPr>
            <a:spLocks noGrp="1"/>
          </p:cNvSpPr>
          <p:nvPr>
            <p:ph type="pic" sz="quarter" idx="18" hasCustomPrompt="1"/>
          </p:nvPr>
        </p:nvSpPr>
        <p:spPr>
          <a:xfrm>
            <a:off x="6111630" y="4423148"/>
            <a:ext cx="1688090" cy="1687324"/>
          </a:xfrm>
        </p:spPr>
        <p:txBody>
          <a:bodyPr/>
          <a:lstStyle>
            <a:lvl1pPr marL="0" indent="0">
              <a:buNone/>
              <a:defRPr sz="2000"/>
            </a:lvl1pPr>
          </a:lstStyle>
          <a:p>
            <a:r>
              <a:rPr lang="en-NL"/>
              <a:t>Afbeelding 5</a:t>
            </a:r>
          </a:p>
        </p:txBody>
      </p:sp>
    </p:spTree>
    <p:extLst>
      <p:ext uri="{BB962C8B-B14F-4D97-AF65-F5344CB8AC3E}">
        <p14:creationId xmlns:p14="http://schemas.microsoft.com/office/powerpoint/2010/main" val="180729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D6548B-5123-37EF-2E03-B52C1E362C4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Picture Placeholder 5">
            <a:extLst>
              <a:ext uri="{FF2B5EF4-FFF2-40B4-BE49-F238E27FC236}">
                <a16:creationId xmlns:a16="http://schemas.microsoft.com/office/drawing/2014/main" id="{EE8E6272-77D0-322B-1451-2A5571897964}"/>
              </a:ext>
            </a:extLst>
          </p:cNvPr>
          <p:cNvSpPr>
            <a:spLocks noGrp="1"/>
          </p:cNvSpPr>
          <p:nvPr>
            <p:ph type="pic" sz="quarter" idx="14" hasCustomPrompt="1"/>
          </p:nvPr>
        </p:nvSpPr>
        <p:spPr>
          <a:xfrm>
            <a:off x="0" y="0"/>
            <a:ext cx="12192000" cy="6858000"/>
          </a:xfrm>
        </p:spPr>
        <p:txBody>
          <a:bodyPr>
            <a:normAutofit/>
          </a:bodyPr>
          <a:lstStyle>
            <a:lvl1pPr marL="0" indent="0">
              <a:buNone/>
              <a:defRPr sz="2000"/>
            </a:lvl1pPr>
          </a:lstStyle>
          <a:p>
            <a:r>
              <a:rPr lang="en-NL"/>
              <a:t>Afbeelding 1</a:t>
            </a:r>
          </a:p>
        </p:txBody>
      </p:sp>
    </p:spTree>
    <p:extLst>
      <p:ext uri="{BB962C8B-B14F-4D97-AF65-F5344CB8AC3E}">
        <p14:creationId xmlns:p14="http://schemas.microsoft.com/office/powerpoint/2010/main" val="200127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68E27-99CE-83B4-040D-41D58B565B4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074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858F64-CBB8-60EA-43AB-C290AC6C79F7}"/>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E79BF87-B636-8E4E-AF2E-23E6C1E5BD40}"/>
              </a:ext>
            </a:extLst>
          </p:cNvPr>
          <p:cNvSpPr>
            <a:spLocks noGrp="1"/>
          </p:cNvSpPr>
          <p:nvPr>
            <p:ph type="title"/>
          </p:nvPr>
        </p:nvSpPr>
        <p:spPr>
          <a:xfrm>
            <a:off x="838200" y="365125"/>
            <a:ext cx="8649677" cy="1325563"/>
          </a:xfrm>
          <a:prstGeom prst="rect">
            <a:avLst/>
          </a:prstGeom>
        </p:spPr>
        <p:txBody>
          <a:bodyPr vert="horz" lIns="91440" tIns="45720" rIns="91440" bIns="45720" rtlCol="0" anchor="ctr">
            <a:noAutofit/>
          </a:bodyPr>
          <a:lstStyle/>
          <a:p>
            <a:r>
              <a:rPr lang="en-GB"/>
              <a:t>DIT IS DE TITLE VAN DEZE VISTA PRESENTATIE</a:t>
            </a:r>
            <a:endParaRPr lang="en-NL"/>
          </a:p>
        </p:txBody>
      </p:sp>
      <p:sp>
        <p:nvSpPr>
          <p:cNvPr id="3" name="Text Placeholder 2">
            <a:extLst>
              <a:ext uri="{FF2B5EF4-FFF2-40B4-BE49-F238E27FC236}">
                <a16:creationId xmlns:a16="http://schemas.microsoft.com/office/drawing/2014/main" id="{33EE01AA-3EAD-CF48-9B4F-AFB62EA343DB}"/>
              </a:ext>
            </a:extLst>
          </p:cNvPr>
          <p:cNvSpPr>
            <a:spLocks noGrp="1"/>
          </p:cNvSpPr>
          <p:nvPr>
            <p:ph type="body" idx="1"/>
          </p:nvPr>
        </p:nvSpPr>
        <p:spPr>
          <a:xfrm>
            <a:off x="838200" y="1825625"/>
            <a:ext cx="1000173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85467221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66" r:id="rId4"/>
    <p:sldLayoutId id="2147483667" r:id="rId5"/>
    <p:sldLayoutId id="2147483668" r:id="rId6"/>
    <p:sldLayoutId id="2147483663" r:id="rId7"/>
    <p:sldLayoutId id="2147483670" r:id="rId8"/>
    <p:sldLayoutId id="2147483664" r:id="rId9"/>
    <p:sldLayoutId id="2147483665" r:id="rId10"/>
    <p:sldLayoutId id="2147483669" r:id="rId11"/>
    <p:sldLayoutId id="2147483671" r:id="rId12"/>
  </p:sldLayoutIdLst>
  <p:txStyles>
    <p:titleStyle>
      <a:lvl1pPr algn="l" defTabSz="914400" rtl="0" eaLnBrk="1" latinLnBrk="0" hangingPunct="1">
        <a:lnSpc>
          <a:spcPct val="90000"/>
        </a:lnSpc>
        <a:spcBef>
          <a:spcPct val="0"/>
        </a:spcBef>
        <a:buNone/>
        <a:defRPr sz="48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0.wmf"/><Relationship Id="rId5" Type="http://schemas.openxmlformats.org/officeDocument/2006/relationships/oleObject" Target="../embeddings/oleObject3.bin"/><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eduofficenl.sharepoint.com/:w:/s/TeamSmartMaintenanceProcessing/EQw2kEYOwe9Dl6TWCSue2x4BRzRTcP3wv8EOQzbfMa0UQw?e=k3qrxL"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DBD7-0012-3FBD-CD1A-7AA307DC31AF}"/>
              </a:ext>
            </a:extLst>
          </p:cNvPr>
          <p:cNvSpPr>
            <a:spLocks noGrp="1"/>
          </p:cNvSpPr>
          <p:nvPr>
            <p:ph type="ctrTitle"/>
          </p:nvPr>
        </p:nvSpPr>
        <p:spPr/>
        <p:txBody>
          <a:bodyPr/>
          <a:lstStyle/>
          <a:p>
            <a:pPr algn="ctr"/>
            <a:r>
              <a:rPr lang="nl-NL"/>
              <a:t>Gebruik Proef opstellingen </a:t>
            </a:r>
            <a:br>
              <a:rPr lang="nl-NL"/>
            </a:br>
            <a:r>
              <a:rPr lang="nl-NL"/>
              <a:t>leerjaar 2024/2025</a:t>
            </a:r>
            <a:endParaRPr lang="en-NL"/>
          </a:p>
        </p:txBody>
      </p:sp>
      <p:sp>
        <p:nvSpPr>
          <p:cNvPr id="3" name="Subtitle 2">
            <a:extLst>
              <a:ext uri="{FF2B5EF4-FFF2-40B4-BE49-F238E27FC236}">
                <a16:creationId xmlns:a16="http://schemas.microsoft.com/office/drawing/2014/main" id="{1A034A82-4693-C8FE-1DCE-6A08C2E3723A}"/>
              </a:ext>
            </a:extLst>
          </p:cNvPr>
          <p:cNvSpPr>
            <a:spLocks noGrp="1"/>
          </p:cNvSpPr>
          <p:nvPr>
            <p:ph type="subTitle" idx="1"/>
          </p:nvPr>
        </p:nvSpPr>
        <p:spPr>
          <a:xfrm>
            <a:off x="377934" y="3042870"/>
            <a:ext cx="7906845" cy="1655762"/>
          </a:xfrm>
        </p:spPr>
        <p:txBody>
          <a:bodyPr>
            <a:normAutofit/>
          </a:bodyPr>
          <a:lstStyle/>
          <a:p>
            <a:r>
              <a:rPr lang="nl-NL" sz="3200"/>
              <a:t>Op welke manier kunnen we optimaal gebruik  maken van de proefopstellingen in lokaal C018</a:t>
            </a:r>
            <a:endParaRPr lang="en-NL" sz="3200"/>
          </a:p>
        </p:txBody>
      </p:sp>
      <p:sp>
        <p:nvSpPr>
          <p:cNvPr id="4" name="Text Placeholder 3">
            <a:extLst>
              <a:ext uri="{FF2B5EF4-FFF2-40B4-BE49-F238E27FC236}">
                <a16:creationId xmlns:a16="http://schemas.microsoft.com/office/drawing/2014/main" id="{3D07A1B6-7AAA-1DBC-19FA-8323C08315D2}"/>
              </a:ext>
            </a:extLst>
          </p:cNvPr>
          <p:cNvSpPr>
            <a:spLocks noGrp="1"/>
          </p:cNvSpPr>
          <p:nvPr>
            <p:ph type="body" sz="quarter" idx="10"/>
          </p:nvPr>
        </p:nvSpPr>
        <p:spPr/>
        <p:txBody>
          <a:bodyPr/>
          <a:lstStyle/>
          <a:p>
            <a:r>
              <a:rPr lang="nl-NL"/>
              <a:t>16-04-2024</a:t>
            </a:r>
            <a:endParaRPr lang="en-NL"/>
          </a:p>
        </p:txBody>
      </p:sp>
      <p:sp>
        <p:nvSpPr>
          <p:cNvPr id="5" name="Text Placeholder 4">
            <a:extLst>
              <a:ext uri="{FF2B5EF4-FFF2-40B4-BE49-F238E27FC236}">
                <a16:creationId xmlns:a16="http://schemas.microsoft.com/office/drawing/2014/main" id="{069C2869-B74E-B4F5-A107-3807A85EB594}"/>
              </a:ext>
            </a:extLst>
          </p:cNvPr>
          <p:cNvSpPr>
            <a:spLocks noGrp="1"/>
          </p:cNvSpPr>
          <p:nvPr>
            <p:ph type="body" sz="quarter" idx="11"/>
          </p:nvPr>
        </p:nvSpPr>
        <p:spPr/>
        <p:txBody>
          <a:bodyPr/>
          <a:lstStyle/>
          <a:p>
            <a:endParaRPr lang="en-NL"/>
          </a:p>
        </p:txBody>
      </p:sp>
    </p:spTree>
    <p:extLst>
      <p:ext uri="{BB962C8B-B14F-4D97-AF65-F5344CB8AC3E}">
        <p14:creationId xmlns:p14="http://schemas.microsoft.com/office/powerpoint/2010/main" val="1331840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0C0DB-2391-772D-C904-53CDA177C271}"/>
              </a:ext>
            </a:extLst>
          </p:cNvPr>
          <p:cNvSpPr>
            <a:spLocks noGrp="1"/>
          </p:cNvSpPr>
          <p:nvPr>
            <p:ph type="ctrTitle"/>
          </p:nvPr>
        </p:nvSpPr>
        <p:spPr/>
        <p:txBody>
          <a:bodyPr/>
          <a:lstStyle/>
          <a:p>
            <a:r>
              <a:rPr lang="nl-NL"/>
              <a:t>Waterunit   (Unit 1)</a:t>
            </a:r>
          </a:p>
        </p:txBody>
      </p:sp>
      <p:sp>
        <p:nvSpPr>
          <p:cNvPr id="6" name="Ondertitel 5">
            <a:extLst>
              <a:ext uri="{FF2B5EF4-FFF2-40B4-BE49-F238E27FC236}">
                <a16:creationId xmlns:a16="http://schemas.microsoft.com/office/drawing/2014/main" id="{342E3C63-9650-B98A-52CF-7C4F9D466FCD}"/>
              </a:ext>
            </a:extLst>
          </p:cNvPr>
          <p:cNvSpPr>
            <a:spLocks noGrp="1"/>
          </p:cNvSpPr>
          <p:nvPr>
            <p:ph type="subTitle" idx="13"/>
          </p:nvPr>
        </p:nvSpPr>
        <p:spPr/>
        <p:txBody>
          <a:bodyPr>
            <a:normAutofit lnSpcReduction="10000"/>
          </a:bodyPr>
          <a:lstStyle/>
          <a:p>
            <a:r>
              <a:rPr lang="nl-NL"/>
              <a:t>Operationeel</a:t>
            </a:r>
          </a:p>
        </p:txBody>
      </p:sp>
      <p:sp>
        <p:nvSpPr>
          <p:cNvPr id="7" name="Tijdelijke aanduiding voor tekst 6">
            <a:extLst>
              <a:ext uri="{FF2B5EF4-FFF2-40B4-BE49-F238E27FC236}">
                <a16:creationId xmlns:a16="http://schemas.microsoft.com/office/drawing/2014/main" id="{74979964-8FFC-DF01-5AE4-4F9CE5BD5D0F}"/>
              </a:ext>
            </a:extLst>
          </p:cNvPr>
          <p:cNvSpPr>
            <a:spLocks noGrp="1"/>
          </p:cNvSpPr>
          <p:nvPr>
            <p:ph type="body" sz="quarter" idx="14"/>
          </p:nvPr>
        </p:nvSpPr>
        <p:spPr>
          <a:xfrm>
            <a:off x="625371" y="2375651"/>
            <a:ext cx="3224253" cy="547919"/>
          </a:xfrm>
        </p:spPr>
        <p:txBody>
          <a:bodyPr>
            <a:normAutofit/>
          </a:bodyPr>
          <a:lstStyle/>
          <a:p>
            <a:r>
              <a:rPr lang="nl-NL"/>
              <a:t>Operationeel elke dag</a:t>
            </a:r>
          </a:p>
        </p:txBody>
      </p:sp>
      <p:sp>
        <p:nvSpPr>
          <p:cNvPr id="8" name="Tijdelijke aanduiding voor tekst 7">
            <a:extLst>
              <a:ext uri="{FF2B5EF4-FFF2-40B4-BE49-F238E27FC236}">
                <a16:creationId xmlns:a16="http://schemas.microsoft.com/office/drawing/2014/main" id="{2848B0F2-67AE-B54B-B6E8-F36B05A86870}"/>
              </a:ext>
            </a:extLst>
          </p:cNvPr>
          <p:cNvSpPr>
            <a:spLocks noGrp="1"/>
          </p:cNvSpPr>
          <p:nvPr>
            <p:ph type="body" sz="quarter" idx="15"/>
          </p:nvPr>
        </p:nvSpPr>
        <p:spPr>
          <a:xfrm>
            <a:off x="652804" y="2835186"/>
            <a:ext cx="2094523" cy="1573283"/>
          </a:xfrm>
        </p:spPr>
        <p:txBody>
          <a:bodyPr>
            <a:noAutofit/>
          </a:bodyPr>
          <a:lstStyle/>
          <a:p>
            <a:r>
              <a:rPr lang="nl-NL" sz="1600" b="1"/>
              <a:t>Gebruiken voor:</a:t>
            </a:r>
          </a:p>
          <a:p>
            <a:pPr marL="285750" indent="-285750">
              <a:buFont typeface="Arial" panose="020B0604020202020204" pitchFamily="34" charset="0"/>
              <a:buChar char="•"/>
            </a:pPr>
            <a:r>
              <a:rPr lang="nl-NL" sz="1600"/>
              <a:t>Flow</a:t>
            </a:r>
          </a:p>
          <a:p>
            <a:pPr marL="285750" indent="-285750">
              <a:buFont typeface="Arial" panose="020B0604020202020204" pitchFamily="34" charset="0"/>
              <a:buChar char="•"/>
            </a:pPr>
            <a:r>
              <a:rPr lang="nl-NL" sz="1600"/>
              <a:t>Temp</a:t>
            </a:r>
          </a:p>
          <a:p>
            <a:pPr marL="285750" indent="-285750">
              <a:buFont typeface="Arial" panose="020B0604020202020204" pitchFamily="34" charset="0"/>
              <a:buChar char="•"/>
            </a:pPr>
            <a:r>
              <a:rPr lang="nl-NL" sz="1600"/>
              <a:t>Druk</a:t>
            </a:r>
          </a:p>
          <a:p>
            <a:pPr marL="285750" indent="-285750">
              <a:buFont typeface="Arial" panose="020B0604020202020204" pitchFamily="34" charset="0"/>
              <a:buChar char="•"/>
            </a:pPr>
            <a:r>
              <a:rPr lang="nl-NL" sz="1600"/>
              <a:t>Niveau</a:t>
            </a:r>
          </a:p>
        </p:txBody>
      </p:sp>
      <p:pic>
        <p:nvPicPr>
          <p:cNvPr id="19" name="Tijdelijke aanduiding voor afbeelding 18" descr="Afbeelding met tekst, diagram, schermopname, Plan&#10;&#10;Automatisch gegenereerde beschrijving">
            <a:extLst>
              <a:ext uri="{FF2B5EF4-FFF2-40B4-BE49-F238E27FC236}">
                <a16:creationId xmlns:a16="http://schemas.microsoft.com/office/drawing/2014/main" id="{B6A65D8B-2733-E621-62F0-BA3CECD7C410}"/>
              </a:ext>
            </a:extLst>
          </p:cNvPr>
          <p:cNvPicPr>
            <a:picLocks noGrp="1" noChangeAspect="1"/>
          </p:cNvPicPr>
          <p:nvPr>
            <p:ph type="pic" sz="quarter" idx="16"/>
          </p:nvPr>
        </p:nvPicPr>
        <p:blipFill>
          <a:blip r:embed="rId2"/>
          <a:srcRect l="14632" r="14632"/>
          <a:stretch>
            <a:fillRect/>
          </a:stretch>
        </p:blipFill>
        <p:spPr>
          <a:xfrm>
            <a:off x="5094596" y="1590464"/>
            <a:ext cx="5339828" cy="4080553"/>
          </a:xfrm>
        </p:spPr>
      </p:pic>
      <p:sp>
        <p:nvSpPr>
          <p:cNvPr id="20" name="Tekstvak 19">
            <a:extLst>
              <a:ext uri="{FF2B5EF4-FFF2-40B4-BE49-F238E27FC236}">
                <a16:creationId xmlns:a16="http://schemas.microsoft.com/office/drawing/2014/main" id="{D63A6595-A297-DDCD-ABA7-82A871D34FDA}"/>
              </a:ext>
            </a:extLst>
          </p:cNvPr>
          <p:cNvSpPr txBox="1"/>
          <p:nvPr/>
        </p:nvSpPr>
        <p:spPr>
          <a:xfrm>
            <a:off x="2747326" y="2835732"/>
            <a:ext cx="2200124" cy="2554545"/>
          </a:xfrm>
          <a:prstGeom prst="rect">
            <a:avLst/>
          </a:prstGeom>
          <a:noFill/>
        </p:spPr>
        <p:txBody>
          <a:bodyPr wrap="square" lIns="91440" tIns="45720" rIns="91440" bIns="45720" rtlCol="0" anchor="t">
            <a:spAutoFit/>
          </a:bodyPr>
          <a:lstStyle/>
          <a:p>
            <a:r>
              <a:rPr lang="nl-NL" sz="1600" b="1">
                <a:latin typeface="Raleway" pitchFamily="2" charset="0"/>
              </a:rPr>
              <a:t>Tools</a:t>
            </a:r>
          </a:p>
          <a:p>
            <a:pPr marL="285750" indent="-285750">
              <a:buFont typeface="Arial" panose="020B0604020202020204" pitchFamily="34" charset="0"/>
              <a:buChar char="•"/>
            </a:pPr>
            <a:r>
              <a:rPr lang="nl-NL" sz="1600">
                <a:solidFill>
                  <a:srgbClr val="00B050"/>
                </a:solidFill>
                <a:latin typeface="Raleway" pitchFamily="2" charset="0"/>
              </a:rPr>
              <a:t>Database/Teams</a:t>
            </a:r>
          </a:p>
          <a:p>
            <a:pPr marL="285750" indent="-285750">
              <a:buFont typeface="Arial" panose="020B0604020202020204" pitchFamily="34" charset="0"/>
              <a:buChar char="•"/>
            </a:pPr>
            <a:r>
              <a:rPr lang="nl-NL" sz="1600">
                <a:solidFill>
                  <a:srgbClr val="00B050"/>
                </a:solidFill>
                <a:latin typeface="Raleway" pitchFamily="2" charset="0"/>
              </a:rPr>
              <a:t>P&amp;ID</a:t>
            </a:r>
          </a:p>
          <a:p>
            <a:pPr marL="285750" indent="-285750">
              <a:buFont typeface="Arial" panose="020B0604020202020204" pitchFamily="34" charset="0"/>
              <a:buChar char="•"/>
            </a:pPr>
            <a:r>
              <a:rPr lang="nl-NL" sz="1600">
                <a:solidFill>
                  <a:srgbClr val="00B050"/>
                </a:solidFill>
                <a:latin typeface="Raleway" pitchFamily="2" charset="0"/>
              </a:rPr>
              <a:t>EZ </a:t>
            </a:r>
            <a:r>
              <a:rPr lang="nl-NL" sz="1600" err="1">
                <a:solidFill>
                  <a:srgbClr val="00B050"/>
                </a:solidFill>
                <a:latin typeface="Raleway" pitchFamily="2" charset="0"/>
              </a:rPr>
              <a:t>Factory</a:t>
            </a:r>
            <a:endParaRPr lang="nl-NL" sz="1600">
              <a:solidFill>
                <a:srgbClr val="00B050"/>
              </a:solidFill>
              <a:latin typeface="Raleway" pitchFamily="2" charset="0"/>
            </a:endParaRPr>
          </a:p>
          <a:p>
            <a:pPr marL="285750" indent="-285750">
              <a:buFont typeface="Arial" panose="020B0604020202020204" pitchFamily="34" charset="0"/>
              <a:buChar char="•"/>
            </a:pPr>
            <a:r>
              <a:rPr lang="nl-NL" sz="1600">
                <a:solidFill>
                  <a:srgbClr val="00B050"/>
                </a:solidFill>
                <a:latin typeface="Raleway" pitchFamily="2" charset="0"/>
              </a:rPr>
              <a:t>Website</a:t>
            </a:r>
          </a:p>
          <a:p>
            <a:pPr marL="285750" indent="-285750">
              <a:buFont typeface="Arial" panose="020B0604020202020204" pitchFamily="34" charset="0"/>
              <a:buChar char="•"/>
            </a:pPr>
            <a:r>
              <a:rPr lang="nl-NL" sz="1600">
                <a:solidFill>
                  <a:srgbClr val="00B050"/>
                </a:solidFill>
                <a:latin typeface="Raleway" pitchFamily="2" charset="0"/>
              </a:rPr>
              <a:t>QR code</a:t>
            </a:r>
          </a:p>
          <a:p>
            <a:pPr marL="285750" indent="-285750">
              <a:buFont typeface="Arial" panose="020B0604020202020204" pitchFamily="34" charset="0"/>
              <a:buChar char="•"/>
            </a:pPr>
            <a:r>
              <a:rPr lang="nl-NL" sz="1600">
                <a:solidFill>
                  <a:srgbClr val="00B050"/>
                </a:solidFill>
                <a:latin typeface="Raleway" pitchFamily="2" charset="0"/>
              </a:rPr>
              <a:t>3D Plant</a:t>
            </a:r>
          </a:p>
          <a:p>
            <a:pPr marL="742950" lvl="1" indent="-285750">
              <a:buFont typeface="Arial" panose="020B0604020202020204" pitchFamily="34" charset="0"/>
              <a:buChar char="•"/>
            </a:pPr>
            <a:r>
              <a:rPr lang="nl-NL" sz="1600">
                <a:solidFill>
                  <a:srgbClr val="00B050"/>
                </a:solidFill>
                <a:latin typeface="Raleway" pitchFamily="2" charset="0"/>
              </a:rPr>
              <a:t>PC/tablet</a:t>
            </a:r>
          </a:p>
          <a:p>
            <a:pPr marL="742950" lvl="1" indent="-285750">
              <a:buFont typeface="Arial" panose="020B0604020202020204" pitchFamily="34" charset="0"/>
              <a:buChar char="•"/>
            </a:pPr>
            <a:r>
              <a:rPr lang="nl-NL" sz="1600">
                <a:solidFill>
                  <a:srgbClr val="00B050"/>
                </a:solidFill>
                <a:latin typeface="Raleway" pitchFamily="2" charset="0"/>
              </a:rPr>
              <a:t>VR bril</a:t>
            </a:r>
          </a:p>
          <a:p>
            <a:pPr marL="742950" lvl="1" indent="-285750">
              <a:buFont typeface="Arial" panose="020B0604020202020204" pitchFamily="34" charset="0"/>
              <a:buChar char="•"/>
            </a:pPr>
            <a:endParaRPr lang="nl-NL" sz="1600">
              <a:ea typeface="Calibri" panose="020F0502020204030204"/>
              <a:cs typeface="Calibri" panose="020F0502020204030204"/>
            </a:endParaRPr>
          </a:p>
        </p:txBody>
      </p:sp>
      <p:sp>
        <p:nvSpPr>
          <p:cNvPr id="4" name="Tekstvak 3">
            <a:extLst>
              <a:ext uri="{FF2B5EF4-FFF2-40B4-BE49-F238E27FC236}">
                <a16:creationId xmlns:a16="http://schemas.microsoft.com/office/drawing/2014/main" id="{8845FF09-8578-B3CF-829E-8056DFD85A66}"/>
              </a:ext>
            </a:extLst>
          </p:cNvPr>
          <p:cNvSpPr txBox="1"/>
          <p:nvPr/>
        </p:nvSpPr>
        <p:spPr>
          <a:xfrm>
            <a:off x="419100" y="6348413"/>
            <a:ext cx="9686925" cy="369332"/>
          </a:xfrm>
          <a:prstGeom prst="rect">
            <a:avLst/>
          </a:prstGeom>
          <a:noFill/>
        </p:spPr>
        <p:txBody>
          <a:bodyPr wrap="square" rtlCol="0">
            <a:spAutoFit/>
          </a:bodyPr>
          <a:lstStyle/>
          <a:p>
            <a:r>
              <a:rPr lang="nl-NL"/>
              <a:t>        Individueel	              Teams		</a:t>
            </a:r>
            <a:r>
              <a:rPr lang="nl-NL" err="1"/>
              <a:t>Groeps</a:t>
            </a:r>
            <a:r>
              <a:rPr lang="nl-NL"/>
              <a:t>		   Klas                    Multidisciplinair</a:t>
            </a:r>
          </a:p>
        </p:txBody>
      </p:sp>
      <p:sp>
        <p:nvSpPr>
          <p:cNvPr id="5" name="Rechthoek 4">
            <a:extLst>
              <a:ext uri="{FF2B5EF4-FFF2-40B4-BE49-F238E27FC236}">
                <a16:creationId xmlns:a16="http://schemas.microsoft.com/office/drawing/2014/main" id="{B2BEBFBA-20F2-6944-607C-CC4BC34887D9}"/>
              </a:ext>
            </a:extLst>
          </p:cNvPr>
          <p:cNvSpPr/>
          <p:nvPr/>
        </p:nvSpPr>
        <p:spPr>
          <a:xfrm>
            <a:off x="566738"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2A0A70A1-1B45-F7C1-7069-FC28276486AB}"/>
              </a:ext>
            </a:extLst>
          </p:cNvPr>
          <p:cNvSpPr/>
          <p:nvPr/>
        </p:nvSpPr>
        <p:spPr>
          <a:xfrm>
            <a:off x="2590801"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B23B822B-F5F2-B9CD-58DD-9E3F88C25FF8}"/>
              </a:ext>
            </a:extLst>
          </p:cNvPr>
          <p:cNvSpPr/>
          <p:nvPr/>
        </p:nvSpPr>
        <p:spPr>
          <a:xfrm>
            <a:off x="4614864" y="6331494"/>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1DFB277E-4AAE-3CDD-251C-D23DDB704DD7}"/>
              </a:ext>
            </a:extLst>
          </p:cNvPr>
          <p:cNvSpPr/>
          <p:nvPr/>
        </p:nvSpPr>
        <p:spPr>
          <a:xfrm>
            <a:off x="6656390" y="6331494"/>
            <a:ext cx="1392236"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2E4F590B-86EA-AE17-BE10-A7E0F608A9A7}"/>
              </a:ext>
            </a:extLst>
          </p:cNvPr>
          <p:cNvSpPr/>
          <p:nvPr/>
        </p:nvSpPr>
        <p:spPr>
          <a:xfrm>
            <a:off x="8229600" y="6322457"/>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0000"/>
              </a:solidFill>
            </a:endParaRPr>
          </a:p>
        </p:txBody>
      </p:sp>
      <p:sp>
        <p:nvSpPr>
          <p:cNvPr id="13" name="Tekstvak 12">
            <a:extLst>
              <a:ext uri="{FF2B5EF4-FFF2-40B4-BE49-F238E27FC236}">
                <a16:creationId xmlns:a16="http://schemas.microsoft.com/office/drawing/2014/main" id="{EB6FDA32-1953-B49F-86A2-2E77162CF5A3}"/>
              </a:ext>
            </a:extLst>
          </p:cNvPr>
          <p:cNvSpPr txBox="1"/>
          <p:nvPr/>
        </p:nvSpPr>
        <p:spPr>
          <a:xfrm>
            <a:off x="566738" y="5919316"/>
            <a:ext cx="9539287" cy="369332"/>
          </a:xfrm>
          <a:prstGeom prst="rect">
            <a:avLst/>
          </a:prstGeom>
          <a:solidFill>
            <a:schemeClr val="accent5">
              <a:lumMod val="75000"/>
            </a:schemeClr>
          </a:solidFill>
        </p:spPr>
        <p:txBody>
          <a:bodyPr wrap="square" rtlCol="0">
            <a:spAutoFit/>
          </a:bodyPr>
          <a:lstStyle/>
          <a:p>
            <a:pPr algn="ctr"/>
            <a:r>
              <a:rPr lang="nl-NL" b="1"/>
              <a:t>Soorten onderwijs</a:t>
            </a:r>
          </a:p>
        </p:txBody>
      </p:sp>
    </p:spTree>
    <p:extLst>
      <p:ext uri="{BB962C8B-B14F-4D97-AF65-F5344CB8AC3E}">
        <p14:creationId xmlns:p14="http://schemas.microsoft.com/office/powerpoint/2010/main" val="826565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0C0DB-2391-772D-C904-53CDA177C271}"/>
              </a:ext>
            </a:extLst>
          </p:cNvPr>
          <p:cNvSpPr>
            <a:spLocks noGrp="1"/>
          </p:cNvSpPr>
          <p:nvPr>
            <p:ph type="ctrTitle"/>
          </p:nvPr>
        </p:nvSpPr>
        <p:spPr/>
        <p:txBody>
          <a:bodyPr/>
          <a:lstStyle/>
          <a:p>
            <a:r>
              <a:rPr lang="nl-NL"/>
              <a:t>Reactor Batch Unit   (Unit 2)</a:t>
            </a:r>
          </a:p>
        </p:txBody>
      </p:sp>
      <p:sp>
        <p:nvSpPr>
          <p:cNvPr id="6" name="Ondertitel 5">
            <a:extLst>
              <a:ext uri="{FF2B5EF4-FFF2-40B4-BE49-F238E27FC236}">
                <a16:creationId xmlns:a16="http://schemas.microsoft.com/office/drawing/2014/main" id="{342E3C63-9650-B98A-52CF-7C4F9D466FCD}"/>
              </a:ext>
            </a:extLst>
          </p:cNvPr>
          <p:cNvSpPr>
            <a:spLocks noGrp="1"/>
          </p:cNvSpPr>
          <p:nvPr>
            <p:ph type="subTitle" idx="13"/>
          </p:nvPr>
        </p:nvSpPr>
        <p:spPr/>
        <p:txBody>
          <a:bodyPr>
            <a:normAutofit/>
          </a:bodyPr>
          <a:lstStyle/>
          <a:p>
            <a:r>
              <a:rPr lang="nl-NL" sz="2400">
                <a:solidFill>
                  <a:srgbClr val="F26C51"/>
                </a:solidFill>
              </a:rPr>
              <a:t>Operationeel , Multidisciplinair inzetbaar</a:t>
            </a:r>
          </a:p>
        </p:txBody>
      </p:sp>
      <p:sp>
        <p:nvSpPr>
          <p:cNvPr id="7" name="Tijdelijke aanduiding voor tekst 6">
            <a:extLst>
              <a:ext uri="{FF2B5EF4-FFF2-40B4-BE49-F238E27FC236}">
                <a16:creationId xmlns:a16="http://schemas.microsoft.com/office/drawing/2014/main" id="{74979964-8FFC-DF01-5AE4-4F9CE5BD5D0F}"/>
              </a:ext>
            </a:extLst>
          </p:cNvPr>
          <p:cNvSpPr>
            <a:spLocks noGrp="1"/>
          </p:cNvSpPr>
          <p:nvPr>
            <p:ph type="body" sz="quarter" idx="14"/>
          </p:nvPr>
        </p:nvSpPr>
        <p:spPr>
          <a:xfrm>
            <a:off x="314474" y="2199614"/>
            <a:ext cx="4440405" cy="547919"/>
          </a:xfrm>
        </p:spPr>
        <p:txBody>
          <a:bodyPr>
            <a:normAutofit/>
          </a:bodyPr>
          <a:lstStyle/>
          <a:p>
            <a:r>
              <a:rPr lang="nl-NL" sz="1600"/>
              <a:t>Status: Gevuld met water waar mogelijk</a:t>
            </a:r>
          </a:p>
        </p:txBody>
      </p:sp>
      <p:sp>
        <p:nvSpPr>
          <p:cNvPr id="8" name="Tijdelijke aanduiding voor tekst 7">
            <a:extLst>
              <a:ext uri="{FF2B5EF4-FFF2-40B4-BE49-F238E27FC236}">
                <a16:creationId xmlns:a16="http://schemas.microsoft.com/office/drawing/2014/main" id="{2848B0F2-67AE-B54B-B6E8-F36B05A86870}"/>
              </a:ext>
            </a:extLst>
          </p:cNvPr>
          <p:cNvSpPr>
            <a:spLocks noGrp="1"/>
          </p:cNvSpPr>
          <p:nvPr>
            <p:ph type="body" sz="quarter" idx="15"/>
          </p:nvPr>
        </p:nvSpPr>
        <p:spPr>
          <a:xfrm>
            <a:off x="314476" y="2822988"/>
            <a:ext cx="3060875" cy="2809715"/>
          </a:xfrm>
        </p:spPr>
        <p:txBody>
          <a:bodyPr>
            <a:noAutofit/>
          </a:bodyPr>
          <a:lstStyle/>
          <a:p>
            <a:r>
              <a:rPr lang="nl-NL" sz="1600" b="1"/>
              <a:t>Gebruiken voor</a:t>
            </a:r>
          </a:p>
          <a:p>
            <a:pPr marL="285750" indent="-285750">
              <a:buFont typeface="Arial" panose="020B0604020202020204" pitchFamily="34" charset="0"/>
              <a:buChar char="•"/>
            </a:pPr>
            <a:r>
              <a:rPr lang="nl-NL" sz="1600"/>
              <a:t>Werkvergunningen </a:t>
            </a:r>
          </a:p>
          <a:p>
            <a:pPr marL="285750" indent="-285750">
              <a:buFont typeface="Arial" panose="020B0604020202020204" pitchFamily="34" charset="0"/>
              <a:buChar char="•"/>
            </a:pPr>
            <a:r>
              <a:rPr lang="nl-NL" sz="1600"/>
              <a:t>LOTO Procedure</a:t>
            </a:r>
          </a:p>
          <a:p>
            <a:pPr marL="285750" indent="-285750">
              <a:buFont typeface="Arial" panose="020B0604020202020204" pitchFamily="34" charset="0"/>
              <a:buChar char="•"/>
            </a:pPr>
            <a:r>
              <a:rPr lang="nl-NL" sz="1600"/>
              <a:t>Inbouw/uitbouw kleine Equipment/instrumentatie</a:t>
            </a:r>
          </a:p>
          <a:p>
            <a:pPr marL="285750" indent="-285750">
              <a:buFont typeface="Arial" panose="020B0604020202020204" pitchFamily="34" charset="0"/>
              <a:buChar char="•"/>
            </a:pPr>
            <a:r>
              <a:rPr lang="nl-NL" sz="1600"/>
              <a:t>Revisie kleine onderdelen</a:t>
            </a:r>
          </a:p>
          <a:p>
            <a:pPr marL="285750" indent="-285750">
              <a:buFont typeface="Arial" panose="020B0604020202020204" pitchFamily="34" charset="0"/>
              <a:buChar char="•"/>
            </a:pPr>
            <a:r>
              <a:rPr lang="nl-NL" sz="1600"/>
              <a:t>Multidisciplinair werken</a:t>
            </a:r>
          </a:p>
        </p:txBody>
      </p:sp>
      <p:sp>
        <p:nvSpPr>
          <p:cNvPr id="20" name="Tekstvak 19">
            <a:extLst>
              <a:ext uri="{FF2B5EF4-FFF2-40B4-BE49-F238E27FC236}">
                <a16:creationId xmlns:a16="http://schemas.microsoft.com/office/drawing/2014/main" id="{D63A6595-A297-DDCD-ABA7-82A871D34FDA}"/>
              </a:ext>
            </a:extLst>
          </p:cNvPr>
          <p:cNvSpPr txBox="1"/>
          <p:nvPr/>
        </p:nvSpPr>
        <p:spPr>
          <a:xfrm>
            <a:off x="3375351" y="2804958"/>
            <a:ext cx="3110583" cy="3046988"/>
          </a:xfrm>
          <a:prstGeom prst="rect">
            <a:avLst/>
          </a:prstGeom>
          <a:noFill/>
        </p:spPr>
        <p:txBody>
          <a:bodyPr wrap="square" lIns="91440" tIns="45720" rIns="91440" bIns="45720" rtlCol="0" anchor="t">
            <a:spAutoFit/>
          </a:bodyPr>
          <a:lstStyle/>
          <a:p>
            <a:r>
              <a:rPr lang="nl-NL" sz="1600" b="1">
                <a:latin typeface="Raleway" pitchFamily="2" charset="0"/>
              </a:rPr>
              <a:t>Tools</a:t>
            </a:r>
          </a:p>
          <a:p>
            <a:pPr marL="285750" indent="-285750">
              <a:buFont typeface="Arial" panose="020B0604020202020204" pitchFamily="34" charset="0"/>
              <a:buChar char="•"/>
            </a:pPr>
            <a:r>
              <a:rPr lang="nl-NL" sz="1600">
                <a:solidFill>
                  <a:srgbClr val="00B050"/>
                </a:solidFill>
                <a:latin typeface="Raleway" pitchFamily="2" charset="0"/>
              </a:rPr>
              <a:t>Database/Teams</a:t>
            </a:r>
          </a:p>
          <a:p>
            <a:pPr marL="285750" indent="-285750">
              <a:buFont typeface="Arial" panose="020B0604020202020204" pitchFamily="34" charset="0"/>
              <a:buChar char="•"/>
            </a:pPr>
            <a:r>
              <a:rPr lang="nl-NL" sz="1600">
                <a:solidFill>
                  <a:srgbClr val="00B050"/>
                </a:solidFill>
                <a:latin typeface="Raleway" pitchFamily="2" charset="0"/>
              </a:rPr>
              <a:t>P&amp;ID</a:t>
            </a:r>
          </a:p>
          <a:p>
            <a:pPr marL="285750" indent="-285750">
              <a:buFont typeface="Arial" panose="020B0604020202020204" pitchFamily="34" charset="0"/>
              <a:buChar char="•"/>
            </a:pPr>
            <a:r>
              <a:rPr lang="nl-NL" sz="1600">
                <a:solidFill>
                  <a:srgbClr val="00B050"/>
                </a:solidFill>
                <a:latin typeface="Raleway" pitchFamily="2" charset="0"/>
              </a:rPr>
              <a:t>EZ </a:t>
            </a:r>
            <a:r>
              <a:rPr lang="nl-NL" sz="1600" err="1">
                <a:solidFill>
                  <a:srgbClr val="00B050"/>
                </a:solidFill>
                <a:latin typeface="Raleway" pitchFamily="2" charset="0"/>
              </a:rPr>
              <a:t>Factory</a:t>
            </a:r>
            <a:r>
              <a:rPr lang="nl-NL" sz="1600">
                <a:solidFill>
                  <a:srgbClr val="00B050"/>
                </a:solidFill>
                <a:latin typeface="Raleway" pitchFamily="2" charset="0"/>
              </a:rPr>
              <a:t> (Beperkt)</a:t>
            </a:r>
          </a:p>
          <a:p>
            <a:pPr marL="285750" indent="-285750">
              <a:buFont typeface="Arial" panose="020B0604020202020204" pitchFamily="34" charset="0"/>
              <a:buChar char="•"/>
            </a:pPr>
            <a:r>
              <a:rPr lang="nl-NL" sz="1600">
                <a:solidFill>
                  <a:srgbClr val="00B050"/>
                </a:solidFill>
                <a:latin typeface="Raleway" pitchFamily="2" charset="0"/>
              </a:rPr>
              <a:t>Website</a:t>
            </a:r>
          </a:p>
          <a:p>
            <a:pPr marL="285750" indent="-285750">
              <a:buFont typeface="Arial" panose="020B0604020202020204" pitchFamily="34" charset="0"/>
              <a:buChar char="•"/>
            </a:pPr>
            <a:r>
              <a:rPr lang="nl-NL" sz="1600">
                <a:solidFill>
                  <a:srgbClr val="00B050"/>
                </a:solidFill>
                <a:latin typeface="Raleway" pitchFamily="2" charset="0"/>
              </a:rPr>
              <a:t>QR code  (Beperkt)</a:t>
            </a:r>
          </a:p>
          <a:p>
            <a:pPr marL="285750" indent="-285750">
              <a:buFont typeface="Arial" panose="020B0604020202020204" pitchFamily="34" charset="0"/>
              <a:buChar char="•"/>
            </a:pPr>
            <a:r>
              <a:rPr lang="nl-NL" sz="1600">
                <a:solidFill>
                  <a:srgbClr val="00B050"/>
                </a:solidFill>
                <a:latin typeface="Raleway" pitchFamily="2" charset="0"/>
              </a:rPr>
              <a:t>3D Plant</a:t>
            </a:r>
          </a:p>
          <a:p>
            <a:pPr marL="742950" lvl="1" indent="-285750">
              <a:buFont typeface="Arial" panose="020B0604020202020204" pitchFamily="34" charset="0"/>
              <a:buChar char="•"/>
            </a:pPr>
            <a:r>
              <a:rPr lang="nl-NL" sz="1600">
                <a:solidFill>
                  <a:srgbClr val="00B050"/>
                </a:solidFill>
                <a:latin typeface="Raleway" pitchFamily="2" charset="0"/>
              </a:rPr>
              <a:t>PC (Beperkt)</a:t>
            </a:r>
          </a:p>
          <a:p>
            <a:pPr marL="742950" lvl="1" indent="-285750">
              <a:buFont typeface="Arial" panose="020B0604020202020204" pitchFamily="34" charset="0"/>
              <a:buChar char="•"/>
            </a:pPr>
            <a:r>
              <a:rPr lang="nl-NL" sz="1600">
                <a:solidFill>
                  <a:srgbClr val="00B050"/>
                </a:solidFill>
                <a:latin typeface="Raleway" pitchFamily="2" charset="0"/>
              </a:rPr>
              <a:t>VR bril</a:t>
            </a:r>
          </a:p>
          <a:p>
            <a:pPr marL="285750" indent="-285750">
              <a:buFont typeface="Arial" panose="020B0604020202020204" pitchFamily="34" charset="0"/>
              <a:buChar char="•"/>
            </a:pPr>
            <a:r>
              <a:rPr lang="nl-NL" sz="1600">
                <a:solidFill>
                  <a:srgbClr val="00B050"/>
                </a:solidFill>
                <a:latin typeface="Raleway" pitchFamily="2" charset="0"/>
                <a:ea typeface="Calibri" panose="020F0502020204030204"/>
                <a:cs typeface="Calibri" panose="020F0502020204030204"/>
              </a:rPr>
              <a:t>LOTO</a:t>
            </a:r>
          </a:p>
          <a:p>
            <a:pPr marL="285750" indent="-285750">
              <a:buFont typeface="Arial" panose="020B0604020202020204" pitchFamily="34" charset="0"/>
              <a:buChar char="•"/>
            </a:pPr>
            <a:r>
              <a:rPr lang="nl-NL" sz="1600">
                <a:solidFill>
                  <a:srgbClr val="00B050"/>
                </a:solidFill>
                <a:latin typeface="Raleway" pitchFamily="2" charset="0"/>
                <a:ea typeface="Calibri" panose="020F0502020204030204"/>
                <a:cs typeface="Calibri" panose="020F0502020204030204"/>
              </a:rPr>
              <a:t>Werkvergunningen</a:t>
            </a:r>
          </a:p>
          <a:p>
            <a:pPr marL="285750" indent="-285750">
              <a:buFont typeface="Arial" panose="020B0604020202020204" pitchFamily="34" charset="0"/>
              <a:buChar char="•"/>
            </a:pPr>
            <a:r>
              <a:rPr lang="nl-NL" sz="1600">
                <a:solidFill>
                  <a:srgbClr val="00B050"/>
                </a:solidFill>
                <a:latin typeface="Raleway" pitchFamily="2" charset="0"/>
                <a:ea typeface="Calibri" panose="020F0502020204030204"/>
                <a:cs typeface="Calibri" panose="020F0502020204030204"/>
              </a:rPr>
              <a:t>5S</a:t>
            </a:r>
          </a:p>
        </p:txBody>
      </p:sp>
      <p:graphicFrame>
        <p:nvGraphicFramePr>
          <p:cNvPr id="9" name="Object 8">
            <a:extLst>
              <a:ext uri="{FF2B5EF4-FFF2-40B4-BE49-F238E27FC236}">
                <a16:creationId xmlns:a16="http://schemas.microsoft.com/office/drawing/2014/main" id="{1F949D5D-1FE6-C6EB-00B0-1B1BE2937BF4}"/>
              </a:ext>
            </a:extLst>
          </p:cNvPr>
          <p:cNvGraphicFramePr>
            <a:graphicFrameLocks noChangeAspect="1"/>
          </p:cNvGraphicFramePr>
          <p:nvPr>
            <p:extLst>
              <p:ext uri="{D42A27DB-BD31-4B8C-83A1-F6EECF244321}">
                <p14:modId xmlns:p14="http://schemas.microsoft.com/office/powerpoint/2010/main" val="1607616652"/>
              </p:ext>
            </p:extLst>
          </p:nvPr>
        </p:nvGraphicFramePr>
        <p:xfrm>
          <a:off x="5750003" y="2199614"/>
          <a:ext cx="5096999" cy="3600239"/>
        </p:xfrm>
        <a:graphic>
          <a:graphicData uri="http://schemas.openxmlformats.org/presentationml/2006/ole">
            <mc:AlternateContent xmlns:mc="http://schemas.openxmlformats.org/markup-compatibility/2006">
              <mc:Choice xmlns:v="urn:schemas-microsoft-com:vml" Requires="v">
                <p:oleObj name="Acrobat Document" r:id="rId2" imgW="9082756" imgH="6415686" progId="Acrobat.Document.DC">
                  <p:embed/>
                </p:oleObj>
              </mc:Choice>
              <mc:Fallback>
                <p:oleObj name="Acrobat Document" r:id="rId2" imgW="9082756" imgH="6415686" progId="Acrobat.Document.DC">
                  <p:embed/>
                  <p:pic>
                    <p:nvPicPr>
                      <p:cNvPr id="9" name="Object 8">
                        <a:extLst>
                          <a:ext uri="{FF2B5EF4-FFF2-40B4-BE49-F238E27FC236}">
                            <a16:creationId xmlns:a16="http://schemas.microsoft.com/office/drawing/2014/main" id="{1F949D5D-1FE6-C6EB-00B0-1B1BE2937BF4}"/>
                          </a:ext>
                        </a:extLst>
                      </p:cNvPr>
                      <p:cNvPicPr/>
                      <p:nvPr/>
                    </p:nvPicPr>
                    <p:blipFill>
                      <a:blip r:embed="rId3"/>
                      <a:stretch>
                        <a:fillRect/>
                      </a:stretch>
                    </p:blipFill>
                    <p:spPr>
                      <a:xfrm>
                        <a:off x="5750003" y="2199614"/>
                        <a:ext cx="5096999" cy="3600239"/>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F2ACA87A-3AAA-3111-82E2-85783E517B9B}"/>
              </a:ext>
            </a:extLst>
          </p:cNvPr>
          <p:cNvSpPr txBox="1"/>
          <p:nvPr/>
        </p:nvSpPr>
        <p:spPr>
          <a:xfrm>
            <a:off x="419100" y="6348413"/>
            <a:ext cx="9686925" cy="369332"/>
          </a:xfrm>
          <a:prstGeom prst="rect">
            <a:avLst/>
          </a:prstGeom>
          <a:noFill/>
        </p:spPr>
        <p:txBody>
          <a:bodyPr wrap="square" rtlCol="0">
            <a:spAutoFit/>
          </a:bodyPr>
          <a:lstStyle/>
          <a:p>
            <a:r>
              <a:rPr lang="nl-NL"/>
              <a:t>        Individueel	              Teams		</a:t>
            </a:r>
            <a:r>
              <a:rPr lang="nl-NL" err="1"/>
              <a:t>Groeps</a:t>
            </a:r>
            <a:r>
              <a:rPr lang="nl-NL"/>
              <a:t>		Klas                    Multidisciplinair</a:t>
            </a:r>
          </a:p>
        </p:txBody>
      </p:sp>
      <p:sp>
        <p:nvSpPr>
          <p:cNvPr id="4" name="Rechthoek 3">
            <a:extLst>
              <a:ext uri="{FF2B5EF4-FFF2-40B4-BE49-F238E27FC236}">
                <a16:creationId xmlns:a16="http://schemas.microsoft.com/office/drawing/2014/main" id="{BE3A4EB7-B773-2ACF-C761-D40556F7B6E6}"/>
              </a:ext>
            </a:extLst>
          </p:cNvPr>
          <p:cNvSpPr/>
          <p:nvPr/>
        </p:nvSpPr>
        <p:spPr>
          <a:xfrm>
            <a:off x="566738"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68AC1063-7235-6071-41EA-BF4AC4D6F5FC}"/>
              </a:ext>
            </a:extLst>
          </p:cNvPr>
          <p:cNvSpPr/>
          <p:nvPr/>
        </p:nvSpPr>
        <p:spPr>
          <a:xfrm>
            <a:off x="2590801"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24487760-A06B-0309-B793-21606A6EEAC4}"/>
              </a:ext>
            </a:extLst>
          </p:cNvPr>
          <p:cNvSpPr/>
          <p:nvPr/>
        </p:nvSpPr>
        <p:spPr>
          <a:xfrm>
            <a:off x="4614864" y="6331494"/>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E412FE8-8519-9A08-216C-598C7F973E2C}"/>
              </a:ext>
            </a:extLst>
          </p:cNvPr>
          <p:cNvSpPr/>
          <p:nvPr/>
        </p:nvSpPr>
        <p:spPr>
          <a:xfrm>
            <a:off x="6656390" y="6331494"/>
            <a:ext cx="1392236"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778A4B77-EC1F-DF71-A063-20C5C9DD6B3A}"/>
              </a:ext>
            </a:extLst>
          </p:cNvPr>
          <p:cNvSpPr/>
          <p:nvPr/>
        </p:nvSpPr>
        <p:spPr>
          <a:xfrm>
            <a:off x="8229600" y="6322457"/>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3ADE5541-F1FD-3BBA-7373-3342E00978D3}"/>
              </a:ext>
            </a:extLst>
          </p:cNvPr>
          <p:cNvSpPr txBox="1"/>
          <p:nvPr/>
        </p:nvSpPr>
        <p:spPr>
          <a:xfrm>
            <a:off x="566738" y="5919316"/>
            <a:ext cx="9539287" cy="369332"/>
          </a:xfrm>
          <a:prstGeom prst="rect">
            <a:avLst/>
          </a:prstGeom>
          <a:solidFill>
            <a:schemeClr val="accent5">
              <a:lumMod val="75000"/>
            </a:schemeClr>
          </a:solidFill>
        </p:spPr>
        <p:txBody>
          <a:bodyPr wrap="square" rtlCol="0">
            <a:spAutoFit/>
          </a:bodyPr>
          <a:lstStyle/>
          <a:p>
            <a:pPr algn="ctr"/>
            <a:r>
              <a:rPr lang="nl-NL" b="1"/>
              <a:t>Soorten onderwijs</a:t>
            </a:r>
          </a:p>
        </p:txBody>
      </p:sp>
    </p:spTree>
    <p:extLst>
      <p:ext uri="{BB962C8B-B14F-4D97-AF65-F5344CB8AC3E}">
        <p14:creationId xmlns:p14="http://schemas.microsoft.com/office/powerpoint/2010/main" val="150757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0C0DB-2391-772D-C904-53CDA177C271}"/>
              </a:ext>
            </a:extLst>
          </p:cNvPr>
          <p:cNvSpPr>
            <a:spLocks noGrp="1"/>
          </p:cNvSpPr>
          <p:nvPr>
            <p:ph type="ctrTitle"/>
          </p:nvPr>
        </p:nvSpPr>
        <p:spPr/>
        <p:txBody>
          <a:bodyPr/>
          <a:lstStyle/>
          <a:p>
            <a:r>
              <a:rPr lang="nl-NL"/>
              <a:t>Kristallisatie   (Unit 3)</a:t>
            </a:r>
          </a:p>
        </p:txBody>
      </p:sp>
      <p:sp>
        <p:nvSpPr>
          <p:cNvPr id="6" name="Ondertitel 5">
            <a:extLst>
              <a:ext uri="{FF2B5EF4-FFF2-40B4-BE49-F238E27FC236}">
                <a16:creationId xmlns:a16="http://schemas.microsoft.com/office/drawing/2014/main" id="{342E3C63-9650-B98A-52CF-7C4F9D466FCD}"/>
              </a:ext>
            </a:extLst>
          </p:cNvPr>
          <p:cNvSpPr>
            <a:spLocks noGrp="1"/>
          </p:cNvSpPr>
          <p:nvPr>
            <p:ph type="subTitle" idx="13"/>
          </p:nvPr>
        </p:nvSpPr>
        <p:spPr/>
        <p:txBody>
          <a:bodyPr>
            <a:normAutofit lnSpcReduction="10000"/>
          </a:bodyPr>
          <a:lstStyle/>
          <a:p>
            <a:r>
              <a:rPr lang="nl-NL"/>
              <a:t>Operationeel</a:t>
            </a:r>
          </a:p>
        </p:txBody>
      </p:sp>
      <p:sp>
        <p:nvSpPr>
          <p:cNvPr id="7" name="Tijdelijke aanduiding voor tekst 6">
            <a:extLst>
              <a:ext uri="{FF2B5EF4-FFF2-40B4-BE49-F238E27FC236}">
                <a16:creationId xmlns:a16="http://schemas.microsoft.com/office/drawing/2014/main" id="{74979964-8FFC-DF01-5AE4-4F9CE5BD5D0F}"/>
              </a:ext>
            </a:extLst>
          </p:cNvPr>
          <p:cNvSpPr>
            <a:spLocks noGrp="1"/>
          </p:cNvSpPr>
          <p:nvPr>
            <p:ph type="body" sz="quarter" idx="14"/>
          </p:nvPr>
        </p:nvSpPr>
        <p:spPr>
          <a:xfrm>
            <a:off x="508000" y="2275070"/>
            <a:ext cx="3388845" cy="547919"/>
          </a:xfrm>
        </p:spPr>
        <p:txBody>
          <a:bodyPr>
            <a:normAutofit/>
          </a:bodyPr>
          <a:lstStyle/>
          <a:p>
            <a:r>
              <a:rPr lang="nl-NL"/>
              <a:t>Operationeel elke dag</a:t>
            </a:r>
          </a:p>
        </p:txBody>
      </p:sp>
      <p:sp>
        <p:nvSpPr>
          <p:cNvPr id="8" name="Tijdelijke aanduiding voor tekst 7">
            <a:extLst>
              <a:ext uri="{FF2B5EF4-FFF2-40B4-BE49-F238E27FC236}">
                <a16:creationId xmlns:a16="http://schemas.microsoft.com/office/drawing/2014/main" id="{2848B0F2-67AE-B54B-B6E8-F36B05A86870}"/>
              </a:ext>
            </a:extLst>
          </p:cNvPr>
          <p:cNvSpPr>
            <a:spLocks noGrp="1"/>
          </p:cNvSpPr>
          <p:nvPr>
            <p:ph type="body" sz="quarter" idx="15"/>
          </p:nvPr>
        </p:nvSpPr>
        <p:spPr>
          <a:xfrm>
            <a:off x="314476" y="3018069"/>
            <a:ext cx="2094523" cy="2472342"/>
          </a:xfrm>
        </p:spPr>
        <p:txBody>
          <a:bodyPr>
            <a:noAutofit/>
          </a:bodyPr>
          <a:lstStyle/>
          <a:p>
            <a:r>
              <a:rPr lang="nl-NL" sz="1600" b="1"/>
              <a:t>Gebruiken voor:</a:t>
            </a:r>
          </a:p>
          <a:p>
            <a:pPr marL="285750" indent="-285750">
              <a:buFont typeface="Arial" panose="020B0604020202020204" pitchFamily="34" charset="0"/>
              <a:buChar char="•"/>
            </a:pPr>
            <a:endParaRPr lang="nl-NL" sz="1600"/>
          </a:p>
          <a:p>
            <a:pPr marL="285750" indent="-285750">
              <a:buFont typeface="Arial" panose="020B0604020202020204" pitchFamily="34" charset="0"/>
              <a:buChar char="•"/>
            </a:pPr>
            <a:r>
              <a:rPr lang="nl-NL" sz="1600"/>
              <a:t>Flow</a:t>
            </a:r>
          </a:p>
          <a:p>
            <a:pPr marL="285750" indent="-285750">
              <a:buFont typeface="Arial" panose="020B0604020202020204" pitchFamily="34" charset="0"/>
              <a:buChar char="•"/>
            </a:pPr>
            <a:r>
              <a:rPr lang="nl-NL" sz="1600"/>
              <a:t>Temp</a:t>
            </a:r>
          </a:p>
          <a:p>
            <a:pPr marL="285750" indent="-285750">
              <a:buFont typeface="Arial" panose="020B0604020202020204" pitchFamily="34" charset="0"/>
              <a:buChar char="•"/>
            </a:pPr>
            <a:r>
              <a:rPr lang="nl-NL" sz="1600"/>
              <a:t>Druk</a:t>
            </a:r>
          </a:p>
          <a:p>
            <a:pPr marL="285750" indent="-285750">
              <a:buFont typeface="Arial" panose="020B0604020202020204" pitchFamily="34" charset="0"/>
              <a:buChar char="•"/>
            </a:pPr>
            <a:r>
              <a:rPr lang="nl-NL" sz="1600"/>
              <a:t>Niveau</a:t>
            </a:r>
          </a:p>
          <a:p>
            <a:pPr marL="285750" indent="-285750">
              <a:buFont typeface="Arial" panose="020B0604020202020204" pitchFamily="34" charset="0"/>
              <a:buChar char="•"/>
            </a:pPr>
            <a:r>
              <a:rPr lang="nl-NL" sz="1600"/>
              <a:t>Hele Proces</a:t>
            </a:r>
          </a:p>
          <a:p>
            <a:pPr marL="285750" indent="-285750">
              <a:buFont typeface="Arial" panose="020B0604020202020204" pitchFamily="34" charset="0"/>
              <a:buChar char="•"/>
            </a:pPr>
            <a:r>
              <a:rPr lang="nl-NL" sz="1600"/>
              <a:t>Product maken</a:t>
            </a:r>
          </a:p>
        </p:txBody>
      </p:sp>
      <p:sp>
        <p:nvSpPr>
          <p:cNvPr id="20" name="Tekstvak 19">
            <a:extLst>
              <a:ext uri="{FF2B5EF4-FFF2-40B4-BE49-F238E27FC236}">
                <a16:creationId xmlns:a16="http://schemas.microsoft.com/office/drawing/2014/main" id="{D63A6595-A297-DDCD-ABA7-82A871D34FDA}"/>
              </a:ext>
            </a:extLst>
          </p:cNvPr>
          <p:cNvSpPr txBox="1"/>
          <p:nvPr/>
        </p:nvSpPr>
        <p:spPr>
          <a:xfrm>
            <a:off x="2582779" y="3018069"/>
            <a:ext cx="2252925" cy="2554545"/>
          </a:xfrm>
          <a:prstGeom prst="rect">
            <a:avLst/>
          </a:prstGeom>
          <a:noFill/>
        </p:spPr>
        <p:txBody>
          <a:bodyPr wrap="square" rtlCol="0">
            <a:spAutoFit/>
          </a:bodyPr>
          <a:lstStyle/>
          <a:p>
            <a:r>
              <a:rPr lang="nl-NL" sz="1600" b="1">
                <a:latin typeface="Raleway" pitchFamily="2" charset="0"/>
              </a:rPr>
              <a:t>Tools:</a:t>
            </a:r>
          </a:p>
          <a:p>
            <a:endParaRPr lang="nl-NL" sz="1600" b="1">
              <a:latin typeface="Raleway" pitchFamily="2" charset="0"/>
            </a:endParaRPr>
          </a:p>
          <a:p>
            <a:pPr marL="285750" indent="-285750">
              <a:buFont typeface="Arial" panose="020B0604020202020204" pitchFamily="34" charset="0"/>
              <a:buChar char="•"/>
            </a:pPr>
            <a:r>
              <a:rPr lang="nl-NL" sz="1600">
                <a:solidFill>
                  <a:srgbClr val="00B050"/>
                </a:solidFill>
                <a:latin typeface="Raleway" pitchFamily="2" charset="0"/>
              </a:rPr>
              <a:t>Database/Teams</a:t>
            </a:r>
          </a:p>
          <a:p>
            <a:pPr marL="285750" indent="-285750">
              <a:buFont typeface="Arial" panose="020B0604020202020204" pitchFamily="34" charset="0"/>
              <a:buChar char="•"/>
            </a:pPr>
            <a:r>
              <a:rPr lang="nl-NL" sz="1600">
                <a:solidFill>
                  <a:srgbClr val="00B050"/>
                </a:solidFill>
                <a:latin typeface="Raleway" pitchFamily="2" charset="0"/>
              </a:rPr>
              <a:t>P&amp;ID</a:t>
            </a:r>
          </a:p>
          <a:p>
            <a:pPr marL="285750" indent="-285750">
              <a:buFont typeface="Arial" panose="020B0604020202020204" pitchFamily="34" charset="0"/>
              <a:buChar char="•"/>
            </a:pPr>
            <a:r>
              <a:rPr lang="nl-NL" sz="1600">
                <a:solidFill>
                  <a:srgbClr val="00B050"/>
                </a:solidFill>
                <a:latin typeface="Raleway" pitchFamily="2" charset="0"/>
              </a:rPr>
              <a:t>EZ </a:t>
            </a:r>
            <a:r>
              <a:rPr lang="nl-NL" sz="1600" err="1">
                <a:solidFill>
                  <a:srgbClr val="00B050"/>
                </a:solidFill>
                <a:latin typeface="Raleway" pitchFamily="2" charset="0"/>
              </a:rPr>
              <a:t>Factory</a:t>
            </a:r>
            <a:endParaRPr lang="nl-NL" sz="1600">
              <a:solidFill>
                <a:srgbClr val="00B050"/>
              </a:solidFill>
              <a:latin typeface="Raleway" pitchFamily="2" charset="0"/>
            </a:endParaRPr>
          </a:p>
          <a:p>
            <a:pPr marL="285750" indent="-285750">
              <a:buFont typeface="Arial" panose="020B0604020202020204" pitchFamily="34" charset="0"/>
              <a:buChar char="•"/>
            </a:pPr>
            <a:r>
              <a:rPr lang="nl-NL" sz="1600">
                <a:solidFill>
                  <a:srgbClr val="00B050"/>
                </a:solidFill>
                <a:latin typeface="Raleway" pitchFamily="2" charset="0"/>
              </a:rPr>
              <a:t>Website</a:t>
            </a:r>
          </a:p>
          <a:p>
            <a:pPr marL="285750" indent="-285750">
              <a:buFont typeface="Arial" panose="020B0604020202020204" pitchFamily="34" charset="0"/>
              <a:buChar char="•"/>
            </a:pPr>
            <a:r>
              <a:rPr lang="nl-NL" sz="1600">
                <a:solidFill>
                  <a:srgbClr val="00B050"/>
                </a:solidFill>
                <a:latin typeface="Raleway" pitchFamily="2" charset="0"/>
              </a:rPr>
              <a:t>QR code</a:t>
            </a:r>
          </a:p>
          <a:p>
            <a:pPr marL="285750" indent="-285750">
              <a:buFont typeface="Arial" panose="020B0604020202020204" pitchFamily="34" charset="0"/>
              <a:buChar char="•"/>
            </a:pPr>
            <a:r>
              <a:rPr lang="nl-NL" sz="1600">
                <a:solidFill>
                  <a:srgbClr val="00B050"/>
                </a:solidFill>
                <a:latin typeface="Raleway" pitchFamily="2" charset="0"/>
              </a:rPr>
              <a:t>3D Plant</a:t>
            </a:r>
          </a:p>
          <a:p>
            <a:pPr marL="742950" lvl="1" indent="-285750">
              <a:buFont typeface="Arial" panose="020B0604020202020204" pitchFamily="34" charset="0"/>
              <a:buChar char="•"/>
            </a:pPr>
            <a:r>
              <a:rPr lang="nl-NL" sz="1600">
                <a:solidFill>
                  <a:srgbClr val="00B050"/>
                </a:solidFill>
                <a:latin typeface="Raleway" pitchFamily="2" charset="0"/>
              </a:rPr>
              <a:t>PC/tablet</a:t>
            </a:r>
          </a:p>
          <a:p>
            <a:pPr marL="742950" lvl="1" indent="-285750">
              <a:buFont typeface="Arial" panose="020B0604020202020204" pitchFamily="34" charset="0"/>
              <a:buChar char="•"/>
            </a:pPr>
            <a:r>
              <a:rPr lang="nl-NL" sz="1600">
                <a:solidFill>
                  <a:srgbClr val="00B050"/>
                </a:solidFill>
                <a:latin typeface="Raleway" pitchFamily="2" charset="0"/>
              </a:rPr>
              <a:t>VR bril</a:t>
            </a:r>
          </a:p>
        </p:txBody>
      </p:sp>
      <p:graphicFrame>
        <p:nvGraphicFramePr>
          <p:cNvPr id="9" name="Object 8">
            <a:extLst>
              <a:ext uri="{FF2B5EF4-FFF2-40B4-BE49-F238E27FC236}">
                <a16:creationId xmlns:a16="http://schemas.microsoft.com/office/drawing/2014/main" id="{F8388747-C60A-C1F7-BA8B-428C68E9D5B8}"/>
              </a:ext>
            </a:extLst>
          </p:cNvPr>
          <p:cNvGraphicFramePr>
            <a:graphicFrameLocks noChangeAspect="1"/>
          </p:cNvGraphicFramePr>
          <p:nvPr>
            <p:extLst>
              <p:ext uri="{D42A27DB-BD31-4B8C-83A1-F6EECF244321}">
                <p14:modId xmlns:p14="http://schemas.microsoft.com/office/powerpoint/2010/main" val="3282473269"/>
              </p:ext>
            </p:extLst>
          </p:nvPr>
        </p:nvGraphicFramePr>
        <p:xfrm>
          <a:off x="5314926" y="2079992"/>
          <a:ext cx="5325868" cy="3925522"/>
        </p:xfrm>
        <a:graphic>
          <a:graphicData uri="http://schemas.openxmlformats.org/presentationml/2006/ole">
            <mc:AlternateContent xmlns:mc="http://schemas.openxmlformats.org/markup-compatibility/2006">
              <mc:Choice xmlns:v="urn:schemas-microsoft-com:vml" Requires="v">
                <p:oleObj name="Acrobat Document" r:id="rId2" imgW="9082756" imgH="6415686" progId="Acrobat.Document.DC">
                  <p:embed/>
                </p:oleObj>
              </mc:Choice>
              <mc:Fallback>
                <p:oleObj name="Acrobat Document" r:id="rId2" imgW="9082756" imgH="6415686" progId="Acrobat.Document.DC">
                  <p:embed/>
                  <p:pic>
                    <p:nvPicPr>
                      <p:cNvPr id="9" name="Object 8">
                        <a:extLst>
                          <a:ext uri="{FF2B5EF4-FFF2-40B4-BE49-F238E27FC236}">
                            <a16:creationId xmlns:a16="http://schemas.microsoft.com/office/drawing/2014/main" id="{F8388747-C60A-C1F7-BA8B-428C68E9D5B8}"/>
                          </a:ext>
                        </a:extLst>
                      </p:cNvPr>
                      <p:cNvPicPr/>
                      <p:nvPr/>
                    </p:nvPicPr>
                    <p:blipFill>
                      <a:blip r:embed="rId3"/>
                      <a:stretch>
                        <a:fillRect/>
                      </a:stretch>
                    </p:blipFill>
                    <p:spPr>
                      <a:xfrm>
                        <a:off x="5314926" y="2079992"/>
                        <a:ext cx="5325868" cy="3925522"/>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F0571A8E-4237-E19D-B0F4-B72B58CCAF56}"/>
              </a:ext>
            </a:extLst>
          </p:cNvPr>
          <p:cNvSpPr txBox="1"/>
          <p:nvPr/>
        </p:nvSpPr>
        <p:spPr>
          <a:xfrm>
            <a:off x="419100" y="6348413"/>
            <a:ext cx="9686925" cy="369332"/>
          </a:xfrm>
          <a:prstGeom prst="rect">
            <a:avLst/>
          </a:prstGeom>
          <a:noFill/>
        </p:spPr>
        <p:txBody>
          <a:bodyPr wrap="square" rtlCol="0">
            <a:spAutoFit/>
          </a:bodyPr>
          <a:lstStyle/>
          <a:p>
            <a:r>
              <a:rPr lang="nl-NL"/>
              <a:t>        Individueel	              Teams		</a:t>
            </a:r>
            <a:r>
              <a:rPr lang="nl-NL" err="1"/>
              <a:t>Groeps</a:t>
            </a:r>
            <a:r>
              <a:rPr lang="nl-NL"/>
              <a:t>		Klas                    Multidisciplinair</a:t>
            </a:r>
          </a:p>
        </p:txBody>
      </p:sp>
      <p:sp>
        <p:nvSpPr>
          <p:cNvPr id="4" name="Rechthoek 3">
            <a:extLst>
              <a:ext uri="{FF2B5EF4-FFF2-40B4-BE49-F238E27FC236}">
                <a16:creationId xmlns:a16="http://schemas.microsoft.com/office/drawing/2014/main" id="{E421A25F-4BB9-29DF-325C-5239A3C5AAC6}"/>
              </a:ext>
            </a:extLst>
          </p:cNvPr>
          <p:cNvSpPr/>
          <p:nvPr/>
        </p:nvSpPr>
        <p:spPr>
          <a:xfrm>
            <a:off x="566738"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FDD8CAB1-AF5B-0C81-F9F3-1487342C7511}"/>
              </a:ext>
            </a:extLst>
          </p:cNvPr>
          <p:cNvSpPr/>
          <p:nvPr/>
        </p:nvSpPr>
        <p:spPr>
          <a:xfrm>
            <a:off x="2590801"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F2CEFC2B-DF10-90F9-AA0B-36F6108C2E11}"/>
              </a:ext>
            </a:extLst>
          </p:cNvPr>
          <p:cNvSpPr/>
          <p:nvPr/>
        </p:nvSpPr>
        <p:spPr>
          <a:xfrm>
            <a:off x="4614864" y="6331494"/>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E1E4F260-3B11-0F82-E42E-CC8191DD1149}"/>
              </a:ext>
            </a:extLst>
          </p:cNvPr>
          <p:cNvSpPr/>
          <p:nvPr/>
        </p:nvSpPr>
        <p:spPr>
          <a:xfrm>
            <a:off x="6656390" y="6331494"/>
            <a:ext cx="1392236"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EE0EEE95-B853-52C7-4AFE-6B095D3BB244}"/>
              </a:ext>
            </a:extLst>
          </p:cNvPr>
          <p:cNvSpPr/>
          <p:nvPr/>
        </p:nvSpPr>
        <p:spPr>
          <a:xfrm>
            <a:off x="8229600" y="6322457"/>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765CC708-36C5-0845-E61D-61CE37764927}"/>
              </a:ext>
            </a:extLst>
          </p:cNvPr>
          <p:cNvSpPr txBox="1"/>
          <p:nvPr/>
        </p:nvSpPr>
        <p:spPr>
          <a:xfrm>
            <a:off x="566738" y="5919316"/>
            <a:ext cx="9539287" cy="369332"/>
          </a:xfrm>
          <a:prstGeom prst="rect">
            <a:avLst/>
          </a:prstGeom>
          <a:solidFill>
            <a:schemeClr val="accent5">
              <a:lumMod val="75000"/>
            </a:schemeClr>
          </a:solidFill>
        </p:spPr>
        <p:txBody>
          <a:bodyPr wrap="square" rtlCol="0">
            <a:spAutoFit/>
          </a:bodyPr>
          <a:lstStyle/>
          <a:p>
            <a:pPr algn="ctr"/>
            <a:r>
              <a:rPr lang="nl-NL" b="1"/>
              <a:t>Soorten onderwijs</a:t>
            </a:r>
          </a:p>
        </p:txBody>
      </p:sp>
    </p:spTree>
    <p:extLst>
      <p:ext uri="{BB962C8B-B14F-4D97-AF65-F5344CB8AC3E}">
        <p14:creationId xmlns:p14="http://schemas.microsoft.com/office/powerpoint/2010/main" val="2796310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0C0DB-2391-772D-C904-53CDA177C271}"/>
              </a:ext>
            </a:extLst>
          </p:cNvPr>
          <p:cNvSpPr>
            <a:spLocks noGrp="1"/>
          </p:cNvSpPr>
          <p:nvPr>
            <p:ph type="ctrTitle"/>
          </p:nvPr>
        </p:nvSpPr>
        <p:spPr/>
        <p:txBody>
          <a:bodyPr/>
          <a:lstStyle/>
          <a:p>
            <a:r>
              <a:rPr lang="nl-NL"/>
              <a:t>Bierbrouwerij (Unit 4)</a:t>
            </a:r>
          </a:p>
        </p:txBody>
      </p:sp>
      <p:sp>
        <p:nvSpPr>
          <p:cNvPr id="6" name="Ondertitel 5">
            <a:extLst>
              <a:ext uri="{FF2B5EF4-FFF2-40B4-BE49-F238E27FC236}">
                <a16:creationId xmlns:a16="http://schemas.microsoft.com/office/drawing/2014/main" id="{342E3C63-9650-B98A-52CF-7C4F9D466FCD}"/>
              </a:ext>
            </a:extLst>
          </p:cNvPr>
          <p:cNvSpPr>
            <a:spLocks noGrp="1"/>
          </p:cNvSpPr>
          <p:nvPr>
            <p:ph type="subTitle" idx="13"/>
          </p:nvPr>
        </p:nvSpPr>
        <p:spPr/>
        <p:txBody>
          <a:bodyPr>
            <a:normAutofit lnSpcReduction="10000"/>
          </a:bodyPr>
          <a:lstStyle/>
          <a:p>
            <a:endParaRPr lang="nl-NL"/>
          </a:p>
        </p:txBody>
      </p:sp>
      <p:pic>
        <p:nvPicPr>
          <p:cNvPr id="4" name="Tijdelijke aanduiding voor afbeelding 3" descr="Afbeelding met gebouw, machine, overdekt, grond&#10;&#10;Automatisch gegenereerde beschrijving">
            <a:extLst>
              <a:ext uri="{FF2B5EF4-FFF2-40B4-BE49-F238E27FC236}">
                <a16:creationId xmlns:a16="http://schemas.microsoft.com/office/drawing/2014/main" id="{56E97126-D0D6-2DB7-1EB5-22233B80684D}"/>
              </a:ext>
            </a:extLst>
          </p:cNvPr>
          <p:cNvPicPr>
            <a:picLocks noGrp="1" noChangeAspect="1"/>
          </p:cNvPicPr>
          <p:nvPr>
            <p:ph type="pic" sz="quarter" idx="16"/>
          </p:nvPr>
        </p:nvPicPr>
        <p:blipFill>
          <a:blip r:embed="rId2"/>
          <a:srcRect l="12500" r="12500"/>
          <a:stretch>
            <a:fillRect/>
          </a:stretch>
        </p:blipFill>
        <p:spPr>
          <a:xfrm>
            <a:off x="5591599" y="4608185"/>
            <a:ext cx="1153921" cy="1230409"/>
          </a:xfrm>
        </p:spPr>
      </p:pic>
      <p:pic>
        <p:nvPicPr>
          <p:cNvPr id="10" name="Afbeelding 9" descr="Afbeelding met overdekt, engineering, gereedschap, Werkplaats&#10;&#10;Automatisch gegenereerde beschrijving">
            <a:extLst>
              <a:ext uri="{FF2B5EF4-FFF2-40B4-BE49-F238E27FC236}">
                <a16:creationId xmlns:a16="http://schemas.microsoft.com/office/drawing/2014/main" id="{C6BEF9DF-965D-06E4-EDF5-85B6039E023F}"/>
              </a:ext>
            </a:extLst>
          </p:cNvPr>
          <p:cNvPicPr>
            <a:picLocks noChangeAspect="1"/>
          </p:cNvPicPr>
          <p:nvPr/>
        </p:nvPicPr>
        <p:blipFill>
          <a:blip r:embed="rId3"/>
          <a:stretch>
            <a:fillRect/>
          </a:stretch>
        </p:blipFill>
        <p:spPr>
          <a:xfrm>
            <a:off x="8718149" y="4648071"/>
            <a:ext cx="1651906" cy="1238929"/>
          </a:xfrm>
          <a:prstGeom prst="rect">
            <a:avLst/>
          </a:prstGeom>
        </p:spPr>
      </p:pic>
      <p:pic>
        <p:nvPicPr>
          <p:cNvPr id="12" name="Afbeelding 11" descr="Afbeelding met machine, overdekt, staal, cilinder&#10;&#10;Automatisch gegenereerde beschrijving">
            <a:extLst>
              <a:ext uri="{FF2B5EF4-FFF2-40B4-BE49-F238E27FC236}">
                <a16:creationId xmlns:a16="http://schemas.microsoft.com/office/drawing/2014/main" id="{0F6082E3-6401-A4AA-63F3-D3C5455FB0E1}"/>
              </a:ext>
            </a:extLst>
          </p:cNvPr>
          <p:cNvPicPr>
            <a:picLocks noChangeAspect="1"/>
          </p:cNvPicPr>
          <p:nvPr/>
        </p:nvPicPr>
        <p:blipFill>
          <a:blip r:embed="rId4"/>
          <a:stretch>
            <a:fillRect/>
          </a:stretch>
        </p:blipFill>
        <p:spPr>
          <a:xfrm flipH="1">
            <a:off x="6938290" y="4617740"/>
            <a:ext cx="1692346" cy="1269260"/>
          </a:xfrm>
          <a:prstGeom prst="rect">
            <a:avLst/>
          </a:prstGeom>
        </p:spPr>
      </p:pic>
      <p:sp>
        <p:nvSpPr>
          <p:cNvPr id="3" name="Tekstvak 2">
            <a:extLst>
              <a:ext uri="{FF2B5EF4-FFF2-40B4-BE49-F238E27FC236}">
                <a16:creationId xmlns:a16="http://schemas.microsoft.com/office/drawing/2014/main" id="{229D464A-DB17-F66A-D141-D0C84BE8384F}"/>
              </a:ext>
            </a:extLst>
          </p:cNvPr>
          <p:cNvSpPr txBox="1"/>
          <p:nvPr/>
        </p:nvSpPr>
        <p:spPr>
          <a:xfrm>
            <a:off x="3124199" y="2353737"/>
            <a:ext cx="2252925" cy="2308324"/>
          </a:xfrm>
          <a:prstGeom prst="rect">
            <a:avLst/>
          </a:prstGeom>
          <a:noFill/>
        </p:spPr>
        <p:txBody>
          <a:bodyPr wrap="square" rtlCol="0">
            <a:spAutoFit/>
          </a:bodyPr>
          <a:lstStyle/>
          <a:p>
            <a:r>
              <a:rPr lang="nl-NL" sz="1600" b="1">
                <a:latin typeface="Raleway" pitchFamily="2" charset="0"/>
              </a:rPr>
              <a:t>Tools:</a:t>
            </a:r>
          </a:p>
          <a:p>
            <a:pPr marL="285750" indent="-285750">
              <a:buFont typeface="Arial" panose="020B0604020202020204" pitchFamily="34" charset="0"/>
              <a:buChar char="•"/>
            </a:pPr>
            <a:r>
              <a:rPr lang="nl-NL" sz="1600">
                <a:solidFill>
                  <a:srgbClr val="00B050"/>
                </a:solidFill>
                <a:latin typeface="Raleway" pitchFamily="2" charset="0"/>
              </a:rPr>
              <a:t>Database/Teams</a:t>
            </a:r>
          </a:p>
          <a:p>
            <a:pPr marL="285750" indent="-285750">
              <a:buFont typeface="Arial" panose="020B0604020202020204" pitchFamily="34" charset="0"/>
              <a:buChar char="•"/>
            </a:pPr>
            <a:r>
              <a:rPr lang="nl-NL" sz="1600">
                <a:solidFill>
                  <a:srgbClr val="00B050"/>
                </a:solidFill>
                <a:latin typeface="Raleway" pitchFamily="2" charset="0"/>
              </a:rPr>
              <a:t>P&amp;ID</a:t>
            </a:r>
          </a:p>
          <a:p>
            <a:pPr marL="285750" indent="-285750">
              <a:buFont typeface="Arial" panose="020B0604020202020204" pitchFamily="34" charset="0"/>
              <a:buChar char="•"/>
            </a:pPr>
            <a:r>
              <a:rPr lang="nl-NL" sz="1600">
                <a:solidFill>
                  <a:srgbClr val="FF0000"/>
                </a:solidFill>
                <a:latin typeface="Raleway" pitchFamily="2" charset="0"/>
              </a:rPr>
              <a:t>EZ </a:t>
            </a:r>
            <a:r>
              <a:rPr lang="nl-NL" sz="1600" err="1">
                <a:solidFill>
                  <a:srgbClr val="FF0000"/>
                </a:solidFill>
                <a:latin typeface="Raleway" pitchFamily="2" charset="0"/>
              </a:rPr>
              <a:t>Factory</a:t>
            </a:r>
            <a:endParaRPr lang="nl-NL" sz="1600">
              <a:solidFill>
                <a:srgbClr val="FF0000"/>
              </a:solidFill>
              <a:latin typeface="Raleway" pitchFamily="2" charset="0"/>
            </a:endParaRPr>
          </a:p>
          <a:p>
            <a:pPr marL="285750" indent="-285750">
              <a:buFont typeface="Arial" panose="020B0604020202020204" pitchFamily="34" charset="0"/>
              <a:buChar char="•"/>
            </a:pPr>
            <a:r>
              <a:rPr lang="nl-NL" sz="1600">
                <a:solidFill>
                  <a:srgbClr val="00B050"/>
                </a:solidFill>
                <a:latin typeface="Raleway" pitchFamily="2" charset="0"/>
              </a:rPr>
              <a:t>Website</a:t>
            </a:r>
          </a:p>
          <a:p>
            <a:pPr marL="285750" indent="-285750">
              <a:buFont typeface="Arial" panose="020B0604020202020204" pitchFamily="34" charset="0"/>
              <a:buChar char="•"/>
            </a:pPr>
            <a:r>
              <a:rPr lang="nl-NL" sz="1600">
                <a:solidFill>
                  <a:srgbClr val="FF0000"/>
                </a:solidFill>
                <a:latin typeface="Raleway" pitchFamily="2" charset="0"/>
              </a:rPr>
              <a:t>QR code</a:t>
            </a:r>
          </a:p>
          <a:p>
            <a:pPr marL="285750" indent="-285750">
              <a:buFont typeface="Arial" panose="020B0604020202020204" pitchFamily="34" charset="0"/>
              <a:buChar char="•"/>
            </a:pPr>
            <a:r>
              <a:rPr lang="nl-NL" sz="1600">
                <a:solidFill>
                  <a:srgbClr val="FF0000"/>
                </a:solidFill>
                <a:latin typeface="Raleway" pitchFamily="2" charset="0"/>
              </a:rPr>
              <a:t>3D Plant</a:t>
            </a:r>
          </a:p>
          <a:p>
            <a:pPr marL="742950" lvl="1" indent="-285750">
              <a:buFont typeface="Arial" panose="020B0604020202020204" pitchFamily="34" charset="0"/>
              <a:buChar char="•"/>
            </a:pPr>
            <a:r>
              <a:rPr lang="nl-NL" sz="1600">
                <a:solidFill>
                  <a:srgbClr val="FF0000"/>
                </a:solidFill>
                <a:latin typeface="Raleway" pitchFamily="2" charset="0"/>
              </a:rPr>
              <a:t>PC/tablet</a:t>
            </a:r>
          </a:p>
          <a:p>
            <a:pPr marL="742950" lvl="1" indent="-285750">
              <a:buFont typeface="Arial" panose="020B0604020202020204" pitchFamily="34" charset="0"/>
              <a:buChar char="•"/>
            </a:pPr>
            <a:r>
              <a:rPr lang="nl-NL" sz="1600">
                <a:solidFill>
                  <a:srgbClr val="FF0000"/>
                </a:solidFill>
                <a:latin typeface="Raleway" pitchFamily="2" charset="0"/>
              </a:rPr>
              <a:t>VR bril</a:t>
            </a:r>
          </a:p>
        </p:txBody>
      </p:sp>
      <p:sp>
        <p:nvSpPr>
          <p:cNvPr id="5" name="Tijdelijke aanduiding voor tekst 7">
            <a:extLst>
              <a:ext uri="{FF2B5EF4-FFF2-40B4-BE49-F238E27FC236}">
                <a16:creationId xmlns:a16="http://schemas.microsoft.com/office/drawing/2014/main" id="{297F8079-0DCC-9B9B-E75A-901822F3F01F}"/>
              </a:ext>
            </a:extLst>
          </p:cNvPr>
          <p:cNvSpPr txBox="1">
            <a:spLocks/>
          </p:cNvSpPr>
          <p:nvPr/>
        </p:nvSpPr>
        <p:spPr>
          <a:xfrm>
            <a:off x="575160" y="2353737"/>
            <a:ext cx="2094523" cy="23083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600" b="1"/>
              <a:t>Gebruiken voor:</a:t>
            </a:r>
          </a:p>
          <a:p>
            <a:pPr marL="285750" indent="-285750">
              <a:buFont typeface="Arial" panose="020B0604020202020204" pitchFamily="34" charset="0"/>
              <a:buChar char="•"/>
            </a:pPr>
            <a:r>
              <a:rPr lang="nl-NL" sz="1600"/>
              <a:t>Proces</a:t>
            </a:r>
          </a:p>
          <a:p>
            <a:pPr marL="285750" indent="-285750">
              <a:buFont typeface="Arial" panose="020B0604020202020204" pitchFamily="34" charset="0"/>
              <a:buChar char="•"/>
            </a:pPr>
            <a:r>
              <a:rPr lang="nl-NL" sz="1600"/>
              <a:t>Flow</a:t>
            </a:r>
          </a:p>
          <a:p>
            <a:pPr marL="285750" indent="-285750">
              <a:buFont typeface="Arial" panose="020B0604020202020204" pitchFamily="34" charset="0"/>
              <a:buChar char="•"/>
            </a:pPr>
            <a:r>
              <a:rPr lang="nl-NL" sz="1600"/>
              <a:t>Temp</a:t>
            </a:r>
          </a:p>
          <a:p>
            <a:pPr marL="285750" indent="-285750">
              <a:buFont typeface="Arial" panose="020B0604020202020204" pitchFamily="34" charset="0"/>
              <a:buChar char="•"/>
            </a:pPr>
            <a:r>
              <a:rPr lang="nl-NL" sz="1600"/>
              <a:t>Druk</a:t>
            </a:r>
          </a:p>
          <a:p>
            <a:pPr marL="285750" indent="-285750">
              <a:buFont typeface="Arial" panose="020B0604020202020204" pitchFamily="34" charset="0"/>
              <a:buChar char="•"/>
            </a:pPr>
            <a:r>
              <a:rPr lang="nl-NL" sz="1600"/>
              <a:t>Niveau</a:t>
            </a:r>
          </a:p>
          <a:p>
            <a:pPr marL="285750" indent="-285750">
              <a:buFont typeface="Arial" panose="020B0604020202020204" pitchFamily="34" charset="0"/>
              <a:buChar char="•"/>
            </a:pPr>
            <a:r>
              <a:rPr lang="nl-NL" sz="1600"/>
              <a:t>Vullen flessen en blikjes</a:t>
            </a:r>
          </a:p>
        </p:txBody>
      </p:sp>
      <p:graphicFrame>
        <p:nvGraphicFramePr>
          <p:cNvPr id="7" name="Object 6">
            <a:extLst>
              <a:ext uri="{FF2B5EF4-FFF2-40B4-BE49-F238E27FC236}">
                <a16:creationId xmlns:a16="http://schemas.microsoft.com/office/drawing/2014/main" id="{7B703507-2430-3508-9367-BB5B8838EE9D}"/>
              </a:ext>
            </a:extLst>
          </p:cNvPr>
          <p:cNvGraphicFramePr>
            <a:graphicFrameLocks noChangeAspect="1"/>
          </p:cNvGraphicFramePr>
          <p:nvPr>
            <p:extLst>
              <p:ext uri="{D42A27DB-BD31-4B8C-83A1-F6EECF244321}">
                <p14:modId xmlns:p14="http://schemas.microsoft.com/office/powerpoint/2010/main" val="4017464935"/>
              </p:ext>
            </p:extLst>
          </p:nvPr>
        </p:nvGraphicFramePr>
        <p:xfrm>
          <a:off x="2917826" y="2353738"/>
          <a:ext cx="2267784" cy="2308324"/>
        </p:xfrm>
        <a:graphic>
          <a:graphicData uri="http://schemas.openxmlformats.org/presentationml/2006/ole">
            <mc:AlternateContent xmlns:mc="http://schemas.openxmlformats.org/markup-compatibility/2006">
              <mc:Choice xmlns:v="urn:schemas-microsoft-com:vml" Requires="v">
                <p:oleObj name="AutoCAD Drawing" r:id="rId5" imgW="6355080" imgH="5577840" progId="AutoCAD.Drawing.24">
                  <p:embed/>
                </p:oleObj>
              </mc:Choice>
              <mc:Fallback>
                <p:oleObj name="AutoCAD Drawing" r:id="rId5" imgW="6355080" imgH="5577840" progId="AutoCAD.Drawing.24">
                  <p:embed/>
                  <p:pic>
                    <p:nvPicPr>
                      <p:cNvPr id="7" name="Object 6">
                        <a:extLst>
                          <a:ext uri="{FF2B5EF4-FFF2-40B4-BE49-F238E27FC236}">
                            <a16:creationId xmlns:a16="http://schemas.microsoft.com/office/drawing/2014/main" id="{7B703507-2430-3508-9367-BB5B8838EE9D}"/>
                          </a:ext>
                        </a:extLst>
                      </p:cNvPr>
                      <p:cNvPicPr/>
                      <p:nvPr/>
                    </p:nvPicPr>
                    <p:blipFill>
                      <a:blip r:embed="rId6"/>
                      <a:stretch>
                        <a:fillRect/>
                      </a:stretch>
                    </p:blipFill>
                    <p:spPr>
                      <a:xfrm>
                        <a:off x="2917826" y="2353738"/>
                        <a:ext cx="2267784" cy="2308324"/>
                      </a:xfrm>
                      <a:prstGeom prst="rect">
                        <a:avLst/>
                      </a:prstGeom>
                    </p:spPr>
                  </p:pic>
                </p:oleObj>
              </mc:Fallback>
            </mc:AlternateContent>
          </a:graphicData>
        </a:graphic>
      </p:graphicFrame>
      <p:pic>
        <p:nvPicPr>
          <p:cNvPr id="9" name="Afbeelding 8" descr="Afbeelding met diagram, Plan, Technische tekening, schematisch&#10;&#10;Automatisch gegenereerde beschrijving">
            <a:extLst>
              <a:ext uri="{FF2B5EF4-FFF2-40B4-BE49-F238E27FC236}">
                <a16:creationId xmlns:a16="http://schemas.microsoft.com/office/drawing/2014/main" id="{3F86A045-9AF3-9409-3C87-DD4FCE507D5C}"/>
              </a:ext>
            </a:extLst>
          </p:cNvPr>
          <p:cNvPicPr>
            <a:picLocks noChangeAspect="1"/>
          </p:cNvPicPr>
          <p:nvPr/>
        </p:nvPicPr>
        <p:blipFill rotWithShape="1">
          <a:blip r:embed="rId7"/>
          <a:srcRect l="-38130" t="-69697" r="-30569" b="998"/>
          <a:stretch/>
        </p:blipFill>
        <p:spPr>
          <a:xfrm rot="-5400000">
            <a:off x="4317207" y="-211931"/>
            <a:ext cx="4310063" cy="6105525"/>
          </a:xfrm>
          <a:prstGeom prst="rect">
            <a:avLst/>
          </a:prstGeom>
        </p:spPr>
      </p:pic>
      <p:sp>
        <p:nvSpPr>
          <p:cNvPr id="11" name="Tekstvak 10">
            <a:extLst>
              <a:ext uri="{FF2B5EF4-FFF2-40B4-BE49-F238E27FC236}">
                <a16:creationId xmlns:a16="http://schemas.microsoft.com/office/drawing/2014/main" id="{7B38A8B6-C961-71ED-9D06-6C68D3FF738C}"/>
              </a:ext>
            </a:extLst>
          </p:cNvPr>
          <p:cNvSpPr txBox="1"/>
          <p:nvPr/>
        </p:nvSpPr>
        <p:spPr>
          <a:xfrm>
            <a:off x="419100" y="6348413"/>
            <a:ext cx="9686925" cy="369332"/>
          </a:xfrm>
          <a:prstGeom prst="rect">
            <a:avLst/>
          </a:prstGeom>
          <a:solidFill>
            <a:schemeClr val="bg1"/>
          </a:solidFill>
        </p:spPr>
        <p:txBody>
          <a:bodyPr wrap="square" rtlCol="0">
            <a:spAutoFit/>
          </a:bodyPr>
          <a:lstStyle/>
          <a:p>
            <a:r>
              <a:rPr lang="nl-NL"/>
              <a:t>        Individueel	              Teams		</a:t>
            </a:r>
            <a:r>
              <a:rPr lang="nl-NL" err="1"/>
              <a:t>Groeps</a:t>
            </a:r>
            <a:r>
              <a:rPr lang="nl-NL"/>
              <a:t>		Klas                    Multidisciplinair</a:t>
            </a:r>
          </a:p>
        </p:txBody>
      </p:sp>
      <p:sp>
        <p:nvSpPr>
          <p:cNvPr id="13" name="Rechthoek 12">
            <a:extLst>
              <a:ext uri="{FF2B5EF4-FFF2-40B4-BE49-F238E27FC236}">
                <a16:creationId xmlns:a16="http://schemas.microsoft.com/office/drawing/2014/main" id="{C71E77E6-3D96-1F7A-A41C-144B4B1E52D7}"/>
              </a:ext>
            </a:extLst>
          </p:cNvPr>
          <p:cNvSpPr/>
          <p:nvPr/>
        </p:nvSpPr>
        <p:spPr>
          <a:xfrm>
            <a:off x="566738" y="6324600"/>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A8D25D9D-E8C0-AA5A-875E-98D30B853949}"/>
              </a:ext>
            </a:extLst>
          </p:cNvPr>
          <p:cNvSpPr/>
          <p:nvPr/>
        </p:nvSpPr>
        <p:spPr>
          <a:xfrm>
            <a:off x="2590801"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8FA5021E-E014-C0DD-A42C-51CD6F8F9182}"/>
              </a:ext>
            </a:extLst>
          </p:cNvPr>
          <p:cNvSpPr/>
          <p:nvPr/>
        </p:nvSpPr>
        <p:spPr>
          <a:xfrm>
            <a:off x="4614864" y="6331494"/>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AD38E88-191B-BF1D-4B5F-6495CD28FCB8}"/>
              </a:ext>
            </a:extLst>
          </p:cNvPr>
          <p:cNvSpPr/>
          <p:nvPr/>
        </p:nvSpPr>
        <p:spPr>
          <a:xfrm>
            <a:off x="6656390" y="6331494"/>
            <a:ext cx="1392236"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4FB9F20E-1125-9320-1E67-7F34A053BED2}"/>
              </a:ext>
            </a:extLst>
          </p:cNvPr>
          <p:cNvSpPr/>
          <p:nvPr/>
        </p:nvSpPr>
        <p:spPr>
          <a:xfrm>
            <a:off x="8229600" y="6322457"/>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188D417A-F390-FA50-17B0-F001DF1AE8DE}"/>
              </a:ext>
            </a:extLst>
          </p:cNvPr>
          <p:cNvSpPr txBox="1"/>
          <p:nvPr/>
        </p:nvSpPr>
        <p:spPr>
          <a:xfrm>
            <a:off x="566738" y="5919316"/>
            <a:ext cx="9539287" cy="369332"/>
          </a:xfrm>
          <a:prstGeom prst="rect">
            <a:avLst/>
          </a:prstGeom>
          <a:solidFill>
            <a:schemeClr val="accent5">
              <a:lumMod val="75000"/>
            </a:schemeClr>
          </a:solidFill>
        </p:spPr>
        <p:txBody>
          <a:bodyPr wrap="square" rtlCol="0">
            <a:spAutoFit/>
          </a:bodyPr>
          <a:lstStyle/>
          <a:p>
            <a:pPr algn="ctr"/>
            <a:r>
              <a:rPr lang="nl-NL" b="1"/>
              <a:t>Soorten onderwijs</a:t>
            </a:r>
          </a:p>
        </p:txBody>
      </p:sp>
    </p:spTree>
    <p:extLst>
      <p:ext uri="{BB962C8B-B14F-4D97-AF65-F5344CB8AC3E}">
        <p14:creationId xmlns:p14="http://schemas.microsoft.com/office/powerpoint/2010/main" val="203143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08749-E332-8E2C-A2A1-202EDADAD5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55FE2B-82E0-C6B2-E005-B653F18F598D}"/>
              </a:ext>
            </a:extLst>
          </p:cNvPr>
          <p:cNvSpPr>
            <a:spLocks noGrp="1"/>
          </p:cNvSpPr>
          <p:nvPr>
            <p:ph type="ctrTitle"/>
          </p:nvPr>
        </p:nvSpPr>
        <p:spPr/>
        <p:txBody>
          <a:bodyPr/>
          <a:lstStyle/>
          <a:p>
            <a:r>
              <a:rPr lang="nl-NL"/>
              <a:t>Flowunit  (Unit 5)</a:t>
            </a:r>
          </a:p>
        </p:txBody>
      </p:sp>
      <p:sp>
        <p:nvSpPr>
          <p:cNvPr id="3" name="Ondertitel 2">
            <a:extLst>
              <a:ext uri="{FF2B5EF4-FFF2-40B4-BE49-F238E27FC236}">
                <a16:creationId xmlns:a16="http://schemas.microsoft.com/office/drawing/2014/main" id="{2ECD12DB-EF8B-2AC4-B420-3FA5A8EBBF27}"/>
              </a:ext>
            </a:extLst>
          </p:cNvPr>
          <p:cNvSpPr>
            <a:spLocks noGrp="1"/>
          </p:cNvSpPr>
          <p:nvPr>
            <p:ph type="subTitle" idx="13"/>
          </p:nvPr>
        </p:nvSpPr>
        <p:spPr/>
        <p:txBody>
          <a:bodyPr>
            <a:normAutofit lnSpcReduction="10000"/>
          </a:bodyPr>
          <a:lstStyle/>
          <a:p>
            <a:r>
              <a:rPr lang="nl-NL"/>
              <a:t>Stromingsleer in de praktijk</a:t>
            </a:r>
          </a:p>
        </p:txBody>
      </p:sp>
      <p:graphicFrame>
        <p:nvGraphicFramePr>
          <p:cNvPr id="9" name="Object 8">
            <a:extLst>
              <a:ext uri="{FF2B5EF4-FFF2-40B4-BE49-F238E27FC236}">
                <a16:creationId xmlns:a16="http://schemas.microsoft.com/office/drawing/2014/main" id="{BF430C68-EB37-F46D-013A-BDA14F5006CD}"/>
              </a:ext>
            </a:extLst>
          </p:cNvPr>
          <p:cNvGraphicFramePr>
            <a:graphicFrameLocks noChangeAspect="1"/>
          </p:cNvGraphicFramePr>
          <p:nvPr>
            <p:extLst>
              <p:ext uri="{D42A27DB-BD31-4B8C-83A1-F6EECF244321}">
                <p14:modId xmlns:p14="http://schemas.microsoft.com/office/powerpoint/2010/main" val="3159971466"/>
              </p:ext>
            </p:extLst>
          </p:nvPr>
        </p:nvGraphicFramePr>
        <p:xfrm>
          <a:off x="5083261" y="2321343"/>
          <a:ext cx="4965078" cy="2946193"/>
        </p:xfrm>
        <a:graphic>
          <a:graphicData uri="http://schemas.openxmlformats.org/presentationml/2006/ole">
            <mc:AlternateContent xmlns:mc="http://schemas.openxmlformats.org/markup-compatibility/2006">
              <mc:Choice xmlns:v="urn:schemas-microsoft-com:vml" Requires="v">
                <p:oleObj name="Acrobat Document" r:id="rId3" imgW="4533723" imgH="3207630" progId="Acrobat.Document.DC">
                  <p:embed/>
                </p:oleObj>
              </mc:Choice>
              <mc:Fallback>
                <p:oleObj name="Acrobat Document" r:id="rId3" imgW="4533723" imgH="3207630" progId="Acrobat.Document.DC">
                  <p:embed/>
                  <p:pic>
                    <p:nvPicPr>
                      <p:cNvPr id="9" name="Object 8">
                        <a:extLst>
                          <a:ext uri="{FF2B5EF4-FFF2-40B4-BE49-F238E27FC236}">
                            <a16:creationId xmlns:a16="http://schemas.microsoft.com/office/drawing/2014/main" id="{BF430C68-EB37-F46D-013A-BDA14F5006CD}"/>
                          </a:ext>
                        </a:extLst>
                      </p:cNvPr>
                      <p:cNvPicPr/>
                      <p:nvPr/>
                    </p:nvPicPr>
                    <p:blipFill>
                      <a:blip r:embed="rId4"/>
                      <a:stretch>
                        <a:fillRect/>
                      </a:stretch>
                    </p:blipFill>
                    <p:spPr>
                      <a:xfrm>
                        <a:off x="5083261" y="2321343"/>
                        <a:ext cx="4965078" cy="2946193"/>
                      </a:xfrm>
                      <a:prstGeom prst="rect">
                        <a:avLst/>
                      </a:prstGeom>
                    </p:spPr>
                  </p:pic>
                </p:oleObj>
              </mc:Fallback>
            </mc:AlternateContent>
          </a:graphicData>
        </a:graphic>
      </p:graphicFrame>
      <p:sp>
        <p:nvSpPr>
          <p:cNvPr id="4" name="Tekstvak 3">
            <a:extLst>
              <a:ext uri="{FF2B5EF4-FFF2-40B4-BE49-F238E27FC236}">
                <a16:creationId xmlns:a16="http://schemas.microsoft.com/office/drawing/2014/main" id="{35D23EA5-53FA-C15D-6629-D3334530CBD8}"/>
              </a:ext>
            </a:extLst>
          </p:cNvPr>
          <p:cNvSpPr txBox="1"/>
          <p:nvPr/>
        </p:nvSpPr>
        <p:spPr>
          <a:xfrm>
            <a:off x="548106" y="2475707"/>
            <a:ext cx="2676358" cy="2923877"/>
          </a:xfrm>
          <a:prstGeom prst="rect">
            <a:avLst/>
          </a:prstGeom>
          <a:noFill/>
        </p:spPr>
        <p:txBody>
          <a:bodyPr wrap="square" rtlCol="0">
            <a:spAutoFit/>
          </a:bodyPr>
          <a:lstStyle/>
          <a:p>
            <a:r>
              <a:rPr lang="nl-NL" sz="2000" b="1" i="0">
                <a:effectLst/>
                <a:highlight>
                  <a:srgbClr val="FFFFFF"/>
                </a:highlight>
                <a:latin typeface="Calibri" panose="020F0502020204030204" pitchFamily="34" charset="0"/>
              </a:rPr>
              <a:t>Te gebruiken voor</a:t>
            </a:r>
          </a:p>
          <a:p>
            <a:endParaRPr lang="nl-NL" sz="2000" b="1" i="0">
              <a:effectLst/>
              <a:highlight>
                <a:srgbClr val="FFFFFF"/>
              </a:highlight>
              <a:latin typeface="Calibri" panose="020F0502020204030204" pitchFamily="34" charset="0"/>
            </a:endParaRPr>
          </a:p>
          <a:p>
            <a:pPr marL="285750" indent="-285750">
              <a:buFont typeface="Arial" panose="020B0604020202020204" pitchFamily="34" charset="0"/>
              <a:buChar char="•"/>
            </a:pPr>
            <a:r>
              <a:rPr lang="nl-NL" b="0" i="0">
                <a:solidFill>
                  <a:srgbClr val="4F81BD"/>
                </a:solidFill>
                <a:effectLst/>
                <a:highlight>
                  <a:srgbClr val="FFFFFF"/>
                </a:highlight>
                <a:latin typeface="Calibri" panose="020F0502020204030204" pitchFamily="34" charset="0"/>
              </a:rPr>
              <a:t>Bepalen Reynoldsgetal</a:t>
            </a:r>
          </a:p>
          <a:p>
            <a:pPr marL="285750" indent="-285750">
              <a:buFont typeface="Arial" panose="020B0604020202020204" pitchFamily="34" charset="0"/>
              <a:buChar char="•"/>
            </a:pPr>
            <a:r>
              <a:rPr lang="nl-NL">
                <a:solidFill>
                  <a:srgbClr val="4F81BD"/>
                </a:solidFill>
                <a:highlight>
                  <a:srgbClr val="FFFFFF"/>
                </a:highlight>
                <a:latin typeface="Calibri" panose="020F0502020204030204" pitchFamily="34" charset="0"/>
              </a:rPr>
              <a:t>Weerstanden afsluiters ,bochten, ruwe leidingen </a:t>
            </a:r>
            <a:r>
              <a:rPr lang="nl-NL" err="1">
                <a:solidFill>
                  <a:srgbClr val="4F81BD"/>
                </a:solidFill>
                <a:highlight>
                  <a:srgbClr val="FFFFFF"/>
                </a:highlight>
                <a:latin typeface="Calibri" panose="020F0502020204030204" pitchFamily="34" charset="0"/>
              </a:rPr>
              <a:t>etc</a:t>
            </a:r>
            <a:endParaRPr lang="nl-NL">
              <a:solidFill>
                <a:srgbClr val="4F81BD"/>
              </a:solidFill>
              <a:highlight>
                <a:srgbClr val="FFFFFF"/>
              </a:highlight>
              <a:latin typeface="Calibri" panose="020F0502020204030204" pitchFamily="34" charset="0"/>
            </a:endParaRPr>
          </a:p>
          <a:p>
            <a:pPr marL="285750" indent="-285750">
              <a:buFont typeface="Arial" panose="020B0604020202020204" pitchFamily="34" charset="0"/>
              <a:buChar char="•"/>
            </a:pPr>
            <a:r>
              <a:rPr lang="nl-NL">
                <a:solidFill>
                  <a:srgbClr val="4F81BD"/>
                </a:solidFill>
                <a:highlight>
                  <a:srgbClr val="FFFFFF"/>
                </a:highlight>
                <a:latin typeface="Calibri" panose="020F0502020204030204" pitchFamily="34" charset="0"/>
              </a:rPr>
              <a:t>Bepalen hoeveelheid door </a:t>
            </a:r>
            <a:r>
              <a:rPr lang="nl-NL" err="1">
                <a:solidFill>
                  <a:srgbClr val="4F81BD"/>
                </a:solidFill>
                <a:highlight>
                  <a:srgbClr val="FFFFFF"/>
                </a:highlight>
                <a:latin typeface="Calibri" panose="020F0502020204030204" pitchFamily="34" charset="0"/>
              </a:rPr>
              <a:t>Venturi</a:t>
            </a:r>
            <a:r>
              <a:rPr lang="nl-NL">
                <a:solidFill>
                  <a:srgbClr val="4F81BD"/>
                </a:solidFill>
                <a:highlight>
                  <a:srgbClr val="FFFFFF"/>
                </a:highlight>
                <a:latin typeface="Calibri" panose="020F0502020204030204" pitchFamily="34" charset="0"/>
              </a:rPr>
              <a:t> en meetschijf</a:t>
            </a:r>
          </a:p>
          <a:p>
            <a:pPr marL="285750" indent="-285750">
              <a:buFont typeface="Arial" panose="020B0604020202020204" pitchFamily="34" charset="0"/>
              <a:buChar char="•"/>
            </a:pPr>
            <a:endParaRPr lang="nl-NL"/>
          </a:p>
        </p:txBody>
      </p:sp>
      <p:sp>
        <p:nvSpPr>
          <p:cNvPr id="5" name="Tekstvak 4">
            <a:extLst>
              <a:ext uri="{FF2B5EF4-FFF2-40B4-BE49-F238E27FC236}">
                <a16:creationId xmlns:a16="http://schemas.microsoft.com/office/drawing/2014/main" id="{B5892019-BA52-920A-107C-0BFD24E837EB}"/>
              </a:ext>
            </a:extLst>
          </p:cNvPr>
          <p:cNvSpPr txBox="1"/>
          <p:nvPr/>
        </p:nvSpPr>
        <p:spPr>
          <a:xfrm>
            <a:off x="3140243" y="2475707"/>
            <a:ext cx="2252925" cy="2308324"/>
          </a:xfrm>
          <a:prstGeom prst="rect">
            <a:avLst/>
          </a:prstGeom>
          <a:noFill/>
        </p:spPr>
        <p:txBody>
          <a:bodyPr wrap="square" rtlCol="0">
            <a:spAutoFit/>
          </a:bodyPr>
          <a:lstStyle/>
          <a:p>
            <a:r>
              <a:rPr lang="nl-NL" sz="1600" b="1">
                <a:latin typeface="Raleway" pitchFamily="2" charset="0"/>
              </a:rPr>
              <a:t>Tools:</a:t>
            </a:r>
          </a:p>
          <a:p>
            <a:endParaRPr lang="nl-NL" sz="1600" b="1">
              <a:latin typeface="Raleway" pitchFamily="2" charset="0"/>
            </a:endParaRPr>
          </a:p>
          <a:p>
            <a:pPr marL="285750" indent="-285750">
              <a:buFont typeface="Arial" panose="020B0604020202020204" pitchFamily="34" charset="0"/>
              <a:buChar char="•"/>
            </a:pPr>
            <a:r>
              <a:rPr lang="nl-NL" sz="1600">
                <a:solidFill>
                  <a:srgbClr val="00B050"/>
                </a:solidFill>
                <a:latin typeface="Raleway" pitchFamily="2" charset="0"/>
              </a:rPr>
              <a:t>Database/Teams</a:t>
            </a:r>
          </a:p>
          <a:p>
            <a:pPr marL="285750" indent="-285750">
              <a:buFont typeface="Arial" panose="020B0604020202020204" pitchFamily="34" charset="0"/>
              <a:buChar char="•"/>
            </a:pPr>
            <a:r>
              <a:rPr lang="nl-NL" sz="1600">
                <a:solidFill>
                  <a:srgbClr val="FF0000"/>
                </a:solidFill>
                <a:latin typeface="Raleway" pitchFamily="2" charset="0"/>
              </a:rPr>
              <a:t>EZ </a:t>
            </a:r>
            <a:r>
              <a:rPr lang="nl-NL" sz="1600" err="1">
                <a:solidFill>
                  <a:srgbClr val="FF0000"/>
                </a:solidFill>
                <a:latin typeface="Raleway" pitchFamily="2" charset="0"/>
              </a:rPr>
              <a:t>Factory</a:t>
            </a:r>
            <a:endParaRPr lang="nl-NL" sz="1600">
              <a:solidFill>
                <a:srgbClr val="FF0000"/>
              </a:solidFill>
              <a:latin typeface="Raleway" pitchFamily="2" charset="0"/>
            </a:endParaRPr>
          </a:p>
          <a:p>
            <a:pPr marL="285750" indent="-285750">
              <a:buFont typeface="Arial" panose="020B0604020202020204" pitchFamily="34" charset="0"/>
              <a:buChar char="•"/>
            </a:pPr>
            <a:r>
              <a:rPr lang="nl-NL" sz="1600">
                <a:solidFill>
                  <a:srgbClr val="00B050"/>
                </a:solidFill>
                <a:latin typeface="Raleway" pitchFamily="2" charset="0"/>
              </a:rPr>
              <a:t>Website</a:t>
            </a:r>
          </a:p>
          <a:p>
            <a:pPr marL="285750" indent="-285750">
              <a:buFont typeface="Arial" panose="020B0604020202020204" pitchFamily="34" charset="0"/>
              <a:buChar char="•"/>
            </a:pPr>
            <a:r>
              <a:rPr lang="nl-NL" sz="1600">
                <a:solidFill>
                  <a:srgbClr val="FF0000"/>
                </a:solidFill>
                <a:latin typeface="Raleway" pitchFamily="2" charset="0"/>
              </a:rPr>
              <a:t>QR code</a:t>
            </a:r>
          </a:p>
          <a:p>
            <a:pPr marL="285750" indent="-285750">
              <a:buFont typeface="Arial" panose="020B0604020202020204" pitchFamily="34" charset="0"/>
              <a:buChar char="•"/>
            </a:pPr>
            <a:r>
              <a:rPr lang="nl-NL" sz="1600">
                <a:solidFill>
                  <a:srgbClr val="FF0000"/>
                </a:solidFill>
                <a:latin typeface="Raleway" pitchFamily="2" charset="0"/>
              </a:rPr>
              <a:t>3D Plant</a:t>
            </a:r>
          </a:p>
          <a:p>
            <a:pPr marL="742950" lvl="1" indent="-285750">
              <a:buFont typeface="Arial" panose="020B0604020202020204" pitchFamily="34" charset="0"/>
              <a:buChar char="•"/>
            </a:pPr>
            <a:r>
              <a:rPr lang="nl-NL" sz="1600">
                <a:solidFill>
                  <a:srgbClr val="FF0000"/>
                </a:solidFill>
                <a:latin typeface="Raleway" pitchFamily="2" charset="0"/>
              </a:rPr>
              <a:t>PC/tablet</a:t>
            </a:r>
          </a:p>
          <a:p>
            <a:pPr marL="742950" lvl="1" indent="-285750">
              <a:buFont typeface="Arial" panose="020B0604020202020204" pitchFamily="34" charset="0"/>
              <a:buChar char="•"/>
            </a:pPr>
            <a:r>
              <a:rPr lang="nl-NL" sz="1600">
                <a:solidFill>
                  <a:srgbClr val="FF0000"/>
                </a:solidFill>
                <a:latin typeface="Raleway" pitchFamily="2" charset="0"/>
              </a:rPr>
              <a:t>VR bril</a:t>
            </a:r>
          </a:p>
        </p:txBody>
      </p:sp>
      <p:sp>
        <p:nvSpPr>
          <p:cNvPr id="7" name="Tekstvak 6">
            <a:extLst>
              <a:ext uri="{FF2B5EF4-FFF2-40B4-BE49-F238E27FC236}">
                <a16:creationId xmlns:a16="http://schemas.microsoft.com/office/drawing/2014/main" id="{D7675A72-6F59-D13A-D599-5F3270526F5E}"/>
              </a:ext>
            </a:extLst>
          </p:cNvPr>
          <p:cNvSpPr txBox="1"/>
          <p:nvPr/>
        </p:nvSpPr>
        <p:spPr>
          <a:xfrm>
            <a:off x="419100" y="6348413"/>
            <a:ext cx="9686925" cy="369332"/>
          </a:xfrm>
          <a:prstGeom prst="rect">
            <a:avLst/>
          </a:prstGeom>
          <a:solidFill>
            <a:schemeClr val="bg1"/>
          </a:solidFill>
        </p:spPr>
        <p:txBody>
          <a:bodyPr wrap="square" rtlCol="0">
            <a:spAutoFit/>
          </a:bodyPr>
          <a:lstStyle/>
          <a:p>
            <a:r>
              <a:rPr lang="nl-NL"/>
              <a:t>        Individueel	              Teams		</a:t>
            </a:r>
            <a:r>
              <a:rPr lang="nl-NL" err="1"/>
              <a:t>Groeps</a:t>
            </a:r>
            <a:r>
              <a:rPr lang="nl-NL"/>
              <a:t>		Klas                      Multidisciplinair</a:t>
            </a:r>
          </a:p>
        </p:txBody>
      </p:sp>
      <p:sp>
        <p:nvSpPr>
          <p:cNvPr id="8" name="Rechthoek 7">
            <a:extLst>
              <a:ext uri="{FF2B5EF4-FFF2-40B4-BE49-F238E27FC236}">
                <a16:creationId xmlns:a16="http://schemas.microsoft.com/office/drawing/2014/main" id="{C2AF3142-F87C-C202-2CC3-D273B158712C}"/>
              </a:ext>
            </a:extLst>
          </p:cNvPr>
          <p:cNvSpPr/>
          <p:nvPr/>
        </p:nvSpPr>
        <p:spPr>
          <a:xfrm>
            <a:off x="566738" y="6324600"/>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75744A0C-2062-96ED-FB06-4E3C5DDB1800}"/>
              </a:ext>
            </a:extLst>
          </p:cNvPr>
          <p:cNvSpPr/>
          <p:nvPr/>
        </p:nvSpPr>
        <p:spPr>
          <a:xfrm>
            <a:off x="2590801"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A36760E8-A937-9963-2279-F31806EB1A94}"/>
              </a:ext>
            </a:extLst>
          </p:cNvPr>
          <p:cNvSpPr/>
          <p:nvPr/>
        </p:nvSpPr>
        <p:spPr>
          <a:xfrm>
            <a:off x="4614864" y="6331494"/>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058B35D4-A114-71DB-FF42-2B29C5C5BECB}"/>
              </a:ext>
            </a:extLst>
          </p:cNvPr>
          <p:cNvSpPr/>
          <p:nvPr/>
        </p:nvSpPr>
        <p:spPr>
          <a:xfrm>
            <a:off x="6656390" y="6331494"/>
            <a:ext cx="1392236"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011854CE-34E9-DCA5-551A-30A59C39F781}"/>
              </a:ext>
            </a:extLst>
          </p:cNvPr>
          <p:cNvSpPr/>
          <p:nvPr/>
        </p:nvSpPr>
        <p:spPr>
          <a:xfrm>
            <a:off x="8229600" y="6322457"/>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39AC7CA8-CB60-B0FC-918F-757736F1FD2F}"/>
              </a:ext>
            </a:extLst>
          </p:cNvPr>
          <p:cNvSpPr txBox="1"/>
          <p:nvPr/>
        </p:nvSpPr>
        <p:spPr>
          <a:xfrm>
            <a:off x="566738" y="5919316"/>
            <a:ext cx="9539287" cy="369332"/>
          </a:xfrm>
          <a:prstGeom prst="rect">
            <a:avLst/>
          </a:prstGeom>
          <a:solidFill>
            <a:schemeClr val="accent5">
              <a:lumMod val="75000"/>
            </a:schemeClr>
          </a:solidFill>
        </p:spPr>
        <p:txBody>
          <a:bodyPr wrap="square" rtlCol="0">
            <a:spAutoFit/>
          </a:bodyPr>
          <a:lstStyle/>
          <a:p>
            <a:pPr algn="ctr"/>
            <a:r>
              <a:rPr lang="nl-NL" b="1"/>
              <a:t>Soorten onderwijs</a:t>
            </a:r>
          </a:p>
        </p:txBody>
      </p:sp>
    </p:spTree>
    <p:extLst>
      <p:ext uri="{BB962C8B-B14F-4D97-AF65-F5344CB8AC3E}">
        <p14:creationId xmlns:p14="http://schemas.microsoft.com/office/powerpoint/2010/main" val="1067932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F7353-43C4-8F9B-0EAD-1245E52301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EEE22C-31F0-14F8-66AA-983F55CDC9F7}"/>
              </a:ext>
            </a:extLst>
          </p:cNvPr>
          <p:cNvSpPr>
            <a:spLocks noGrp="1"/>
          </p:cNvSpPr>
          <p:nvPr>
            <p:ph type="ctrTitle"/>
          </p:nvPr>
        </p:nvSpPr>
        <p:spPr/>
        <p:txBody>
          <a:bodyPr/>
          <a:lstStyle/>
          <a:p>
            <a:r>
              <a:rPr lang="nl-NL"/>
              <a:t>Roerunit</a:t>
            </a:r>
          </a:p>
        </p:txBody>
      </p:sp>
      <p:sp>
        <p:nvSpPr>
          <p:cNvPr id="3" name="Ondertitel 2">
            <a:extLst>
              <a:ext uri="{FF2B5EF4-FFF2-40B4-BE49-F238E27FC236}">
                <a16:creationId xmlns:a16="http://schemas.microsoft.com/office/drawing/2014/main" id="{5F8F7BC7-109E-1F6F-06C1-C75E0E2EAC20}"/>
              </a:ext>
            </a:extLst>
          </p:cNvPr>
          <p:cNvSpPr>
            <a:spLocks noGrp="1"/>
          </p:cNvSpPr>
          <p:nvPr>
            <p:ph type="subTitle" idx="13"/>
          </p:nvPr>
        </p:nvSpPr>
        <p:spPr>
          <a:xfrm>
            <a:off x="508000" y="1590464"/>
            <a:ext cx="7373938" cy="489527"/>
          </a:xfrm>
        </p:spPr>
        <p:txBody>
          <a:bodyPr>
            <a:noAutofit/>
          </a:bodyPr>
          <a:lstStyle/>
          <a:p>
            <a:r>
              <a:rPr lang="nl-NL" sz="1600" b="0" i="1">
                <a:solidFill>
                  <a:srgbClr val="1C1C1C"/>
                </a:solidFill>
                <a:effectLst/>
                <a:highlight>
                  <a:srgbClr val="FFFFFF"/>
                </a:highlight>
                <a:latin typeface="Abadi" panose="020B0604020104020204" pitchFamily="34" charset="0"/>
              </a:rPr>
              <a:t>Vloeistof-vloeistof mengen. </a:t>
            </a:r>
            <a:r>
              <a:rPr lang="nl-NL" sz="1600">
                <a:latin typeface="Abadi" panose="020B0604020104020204" pitchFamily="34" charset="0"/>
              </a:rPr>
              <a:t>Roer en mengunit als ondersteuning voor de theorie</a:t>
            </a:r>
          </a:p>
        </p:txBody>
      </p:sp>
      <p:sp>
        <p:nvSpPr>
          <p:cNvPr id="9" name="Tekstvak 8">
            <a:extLst>
              <a:ext uri="{FF2B5EF4-FFF2-40B4-BE49-F238E27FC236}">
                <a16:creationId xmlns:a16="http://schemas.microsoft.com/office/drawing/2014/main" id="{EDFEB7BF-E803-C840-09E6-A36ACEA63702}"/>
              </a:ext>
            </a:extLst>
          </p:cNvPr>
          <p:cNvSpPr txBox="1"/>
          <p:nvPr/>
        </p:nvSpPr>
        <p:spPr>
          <a:xfrm>
            <a:off x="463885" y="2415942"/>
            <a:ext cx="2676358" cy="1723549"/>
          </a:xfrm>
          <a:prstGeom prst="rect">
            <a:avLst/>
          </a:prstGeom>
          <a:noFill/>
        </p:spPr>
        <p:txBody>
          <a:bodyPr wrap="square" rtlCol="0">
            <a:spAutoFit/>
          </a:bodyPr>
          <a:lstStyle/>
          <a:p>
            <a:r>
              <a:rPr lang="nl-NL" sz="2000" b="1" i="0">
                <a:effectLst/>
                <a:highlight>
                  <a:srgbClr val="FFFFFF"/>
                </a:highlight>
                <a:latin typeface="Calibri" panose="020F0502020204030204" pitchFamily="34" charset="0"/>
              </a:rPr>
              <a:t>Te gebruiken voor</a:t>
            </a:r>
          </a:p>
          <a:p>
            <a:endParaRPr lang="nl-NL" sz="2000" b="1" i="0">
              <a:effectLst/>
              <a:highlight>
                <a:srgbClr val="FFFFFF"/>
              </a:highlight>
              <a:latin typeface="Calibri" panose="020F0502020204030204" pitchFamily="34" charset="0"/>
            </a:endParaRPr>
          </a:p>
          <a:p>
            <a:pPr marL="285750" indent="-285750">
              <a:buFont typeface="Arial" panose="020B0604020202020204" pitchFamily="34" charset="0"/>
              <a:buChar char="•"/>
            </a:pPr>
            <a:r>
              <a:rPr lang="nl-NL" sz="1600">
                <a:highlight>
                  <a:srgbClr val="FFFFFF"/>
                </a:highlight>
                <a:latin typeface="Calibri" panose="020F0502020204030204" pitchFamily="34" charset="0"/>
              </a:rPr>
              <a:t>Laminaire stroming</a:t>
            </a:r>
          </a:p>
          <a:p>
            <a:pPr marL="285750" indent="-285750">
              <a:buFont typeface="Arial" panose="020B0604020202020204" pitchFamily="34" charset="0"/>
              <a:buChar char="•"/>
            </a:pPr>
            <a:r>
              <a:rPr lang="nl-NL" sz="1600" i="0">
                <a:effectLst/>
                <a:highlight>
                  <a:srgbClr val="FFFFFF"/>
                </a:highlight>
                <a:latin typeface="Calibri" panose="020F0502020204030204" pitchFamily="34" charset="0"/>
              </a:rPr>
              <a:t>Turbulente stroming </a:t>
            </a:r>
          </a:p>
          <a:p>
            <a:pPr marL="285750" indent="-285750">
              <a:buFont typeface="Arial" panose="020B0604020202020204" pitchFamily="34" charset="0"/>
              <a:buChar char="•"/>
            </a:pPr>
            <a:r>
              <a:rPr lang="nl-NL" sz="1600">
                <a:highlight>
                  <a:srgbClr val="FFFFFF"/>
                </a:highlight>
                <a:latin typeface="Calibri" panose="020F0502020204030204" pitchFamily="34" charset="0"/>
              </a:rPr>
              <a:t>Effect viscositeit</a:t>
            </a:r>
            <a:endParaRPr lang="nl-NL" sz="1600" i="0">
              <a:effectLst/>
              <a:highlight>
                <a:srgbClr val="FFFFFF"/>
              </a:highlight>
              <a:latin typeface="Calibri" panose="020F0502020204030204" pitchFamily="34" charset="0"/>
            </a:endParaRPr>
          </a:p>
          <a:p>
            <a:pPr marL="285750" indent="-285750">
              <a:buFont typeface="Arial" panose="020B0604020202020204" pitchFamily="34" charset="0"/>
              <a:buChar char="•"/>
            </a:pPr>
            <a:endParaRPr lang="nl-NL"/>
          </a:p>
        </p:txBody>
      </p:sp>
      <p:sp>
        <p:nvSpPr>
          <p:cNvPr id="10" name="Tekstvak 9">
            <a:extLst>
              <a:ext uri="{FF2B5EF4-FFF2-40B4-BE49-F238E27FC236}">
                <a16:creationId xmlns:a16="http://schemas.microsoft.com/office/drawing/2014/main" id="{81A41CEF-A759-8113-CF62-BBD23F10CEF2}"/>
              </a:ext>
            </a:extLst>
          </p:cNvPr>
          <p:cNvSpPr txBox="1"/>
          <p:nvPr/>
        </p:nvSpPr>
        <p:spPr>
          <a:xfrm>
            <a:off x="3140243" y="2475707"/>
            <a:ext cx="2252925" cy="2554545"/>
          </a:xfrm>
          <a:prstGeom prst="rect">
            <a:avLst/>
          </a:prstGeom>
          <a:noFill/>
        </p:spPr>
        <p:txBody>
          <a:bodyPr wrap="square" rtlCol="0">
            <a:spAutoFit/>
          </a:bodyPr>
          <a:lstStyle/>
          <a:p>
            <a:r>
              <a:rPr lang="nl-NL" sz="1600" b="1">
                <a:latin typeface="Raleway" pitchFamily="2" charset="0"/>
              </a:rPr>
              <a:t>Tools:</a:t>
            </a:r>
          </a:p>
          <a:p>
            <a:endParaRPr lang="nl-NL" sz="1600" b="1">
              <a:latin typeface="Raleway" pitchFamily="2" charset="0"/>
            </a:endParaRPr>
          </a:p>
          <a:p>
            <a:pPr marL="285750" indent="-285750">
              <a:buFont typeface="Arial" panose="020B0604020202020204" pitchFamily="34" charset="0"/>
              <a:buChar char="•"/>
            </a:pPr>
            <a:r>
              <a:rPr lang="nl-NL" sz="1600">
                <a:solidFill>
                  <a:schemeClr val="accent6"/>
                </a:solidFill>
                <a:latin typeface="Raleway" pitchFamily="2" charset="0"/>
              </a:rPr>
              <a:t>Database/Teams</a:t>
            </a:r>
          </a:p>
          <a:p>
            <a:pPr marL="285750" indent="-285750">
              <a:buFont typeface="Arial" panose="020B0604020202020204" pitchFamily="34" charset="0"/>
              <a:buChar char="•"/>
            </a:pPr>
            <a:r>
              <a:rPr lang="nl-NL" sz="1600">
                <a:solidFill>
                  <a:srgbClr val="FF0000"/>
                </a:solidFill>
                <a:latin typeface="Raleway" pitchFamily="2" charset="0"/>
              </a:rPr>
              <a:t>P&amp;ID</a:t>
            </a:r>
          </a:p>
          <a:p>
            <a:pPr marL="285750" indent="-285750">
              <a:buFont typeface="Arial" panose="020B0604020202020204" pitchFamily="34" charset="0"/>
              <a:buChar char="•"/>
            </a:pPr>
            <a:r>
              <a:rPr lang="nl-NL" sz="1600">
                <a:solidFill>
                  <a:srgbClr val="FF0000"/>
                </a:solidFill>
                <a:latin typeface="Raleway" pitchFamily="2" charset="0"/>
              </a:rPr>
              <a:t>EZ </a:t>
            </a:r>
            <a:r>
              <a:rPr lang="nl-NL" sz="1600" err="1">
                <a:solidFill>
                  <a:srgbClr val="FF0000"/>
                </a:solidFill>
                <a:latin typeface="Raleway" pitchFamily="2" charset="0"/>
              </a:rPr>
              <a:t>Factory</a:t>
            </a:r>
            <a:endParaRPr lang="nl-NL" sz="1600">
              <a:solidFill>
                <a:srgbClr val="FF0000"/>
              </a:solidFill>
              <a:latin typeface="Raleway" pitchFamily="2" charset="0"/>
            </a:endParaRPr>
          </a:p>
          <a:p>
            <a:pPr marL="285750" indent="-285750">
              <a:buFont typeface="Arial" panose="020B0604020202020204" pitchFamily="34" charset="0"/>
              <a:buChar char="•"/>
            </a:pPr>
            <a:r>
              <a:rPr lang="nl-NL" sz="1600">
                <a:solidFill>
                  <a:srgbClr val="FF0000"/>
                </a:solidFill>
                <a:latin typeface="Raleway" pitchFamily="2" charset="0"/>
              </a:rPr>
              <a:t>Website</a:t>
            </a:r>
          </a:p>
          <a:p>
            <a:pPr marL="285750" indent="-285750">
              <a:buFont typeface="Arial" panose="020B0604020202020204" pitchFamily="34" charset="0"/>
              <a:buChar char="•"/>
            </a:pPr>
            <a:r>
              <a:rPr lang="nl-NL" sz="1600">
                <a:solidFill>
                  <a:srgbClr val="FF0000"/>
                </a:solidFill>
                <a:latin typeface="Raleway" pitchFamily="2" charset="0"/>
              </a:rPr>
              <a:t>QR code</a:t>
            </a:r>
          </a:p>
          <a:p>
            <a:pPr marL="285750" indent="-285750">
              <a:buFont typeface="Arial" panose="020B0604020202020204" pitchFamily="34" charset="0"/>
              <a:buChar char="•"/>
            </a:pPr>
            <a:r>
              <a:rPr lang="nl-NL" sz="1600">
                <a:solidFill>
                  <a:srgbClr val="FF0000"/>
                </a:solidFill>
                <a:latin typeface="Raleway" pitchFamily="2" charset="0"/>
              </a:rPr>
              <a:t>3D Plant</a:t>
            </a:r>
          </a:p>
          <a:p>
            <a:pPr marL="742950" lvl="1" indent="-285750">
              <a:buFont typeface="Arial" panose="020B0604020202020204" pitchFamily="34" charset="0"/>
              <a:buChar char="•"/>
            </a:pPr>
            <a:r>
              <a:rPr lang="nl-NL" sz="1600">
                <a:solidFill>
                  <a:srgbClr val="FF0000"/>
                </a:solidFill>
                <a:latin typeface="Raleway" pitchFamily="2" charset="0"/>
              </a:rPr>
              <a:t>PC/tablet</a:t>
            </a:r>
          </a:p>
          <a:p>
            <a:pPr marL="742950" lvl="1" indent="-285750">
              <a:buFont typeface="Arial" panose="020B0604020202020204" pitchFamily="34" charset="0"/>
              <a:buChar char="•"/>
            </a:pPr>
            <a:r>
              <a:rPr lang="nl-NL" sz="1600">
                <a:solidFill>
                  <a:srgbClr val="FF0000"/>
                </a:solidFill>
                <a:latin typeface="Raleway" pitchFamily="2" charset="0"/>
              </a:rPr>
              <a:t>VR bril</a:t>
            </a:r>
          </a:p>
        </p:txBody>
      </p:sp>
      <p:sp>
        <p:nvSpPr>
          <p:cNvPr id="11" name="Tekstvak 10">
            <a:extLst>
              <a:ext uri="{FF2B5EF4-FFF2-40B4-BE49-F238E27FC236}">
                <a16:creationId xmlns:a16="http://schemas.microsoft.com/office/drawing/2014/main" id="{86D95763-D5CC-305E-9528-C44D809B70D7}"/>
              </a:ext>
            </a:extLst>
          </p:cNvPr>
          <p:cNvSpPr txBox="1"/>
          <p:nvPr/>
        </p:nvSpPr>
        <p:spPr>
          <a:xfrm>
            <a:off x="419100" y="6348413"/>
            <a:ext cx="9686925" cy="369332"/>
          </a:xfrm>
          <a:prstGeom prst="rect">
            <a:avLst/>
          </a:prstGeom>
          <a:solidFill>
            <a:schemeClr val="bg1"/>
          </a:solidFill>
        </p:spPr>
        <p:txBody>
          <a:bodyPr wrap="square" rtlCol="0">
            <a:spAutoFit/>
          </a:bodyPr>
          <a:lstStyle/>
          <a:p>
            <a:r>
              <a:rPr lang="nl-NL"/>
              <a:t>        Individueel	              Teams		</a:t>
            </a:r>
            <a:r>
              <a:rPr lang="nl-NL" err="1"/>
              <a:t>Groeps</a:t>
            </a:r>
            <a:r>
              <a:rPr lang="nl-NL"/>
              <a:t>		Klas                    </a:t>
            </a:r>
            <a:r>
              <a:rPr lang="nl-NL" err="1"/>
              <a:t>Multidiciplinair</a:t>
            </a:r>
            <a:endParaRPr lang="nl-NL"/>
          </a:p>
        </p:txBody>
      </p:sp>
      <p:sp>
        <p:nvSpPr>
          <p:cNvPr id="12" name="Rechthoek 11">
            <a:extLst>
              <a:ext uri="{FF2B5EF4-FFF2-40B4-BE49-F238E27FC236}">
                <a16:creationId xmlns:a16="http://schemas.microsoft.com/office/drawing/2014/main" id="{C5A43E2A-8975-F214-42AA-ECDCAB2CF868}"/>
              </a:ext>
            </a:extLst>
          </p:cNvPr>
          <p:cNvSpPr/>
          <p:nvPr/>
        </p:nvSpPr>
        <p:spPr>
          <a:xfrm>
            <a:off x="566738" y="6324600"/>
            <a:ext cx="1876425" cy="395288"/>
          </a:xfrm>
          <a:prstGeom prst="rect">
            <a:avLst/>
          </a:prstGeom>
          <a:solidFill>
            <a:schemeClr val="accent6">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94D39B95-8C75-9E05-65B2-CE58F3F02BD0}"/>
              </a:ext>
            </a:extLst>
          </p:cNvPr>
          <p:cNvSpPr/>
          <p:nvPr/>
        </p:nvSpPr>
        <p:spPr>
          <a:xfrm>
            <a:off x="2590801"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DC2AB62C-FF44-ED23-2882-AE808EB7D396}"/>
              </a:ext>
            </a:extLst>
          </p:cNvPr>
          <p:cNvSpPr/>
          <p:nvPr/>
        </p:nvSpPr>
        <p:spPr>
          <a:xfrm>
            <a:off x="4614864" y="6331494"/>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0088D5AD-51BE-3F99-DA58-7E7EFF199EAA}"/>
              </a:ext>
            </a:extLst>
          </p:cNvPr>
          <p:cNvSpPr/>
          <p:nvPr/>
        </p:nvSpPr>
        <p:spPr>
          <a:xfrm>
            <a:off x="6656390" y="6331494"/>
            <a:ext cx="1392236"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7931BF4C-3739-F5F0-9113-C4010B21DF93}"/>
              </a:ext>
            </a:extLst>
          </p:cNvPr>
          <p:cNvSpPr/>
          <p:nvPr/>
        </p:nvSpPr>
        <p:spPr>
          <a:xfrm>
            <a:off x="8229600" y="6322457"/>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ACF8D235-B166-FC72-88DC-77678C637D4E}"/>
              </a:ext>
            </a:extLst>
          </p:cNvPr>
          <p:cNvSpPr txBox="1"/>
          <p:nvPr/>
        </p:nvSpPr>
        <p:spPr>
          <a:xfrm>
            <a:off x="566738" y="5919316"/>
            <a:ext cx="9539287" cy="369332"/>
          </a:xfrm>
          <a:prstGeom prst="rect">
            <a:avLst/>
          </a:prstGeom>
          <a:solidFill>
            <a:schemeClr val="accent5">
              <a:lumMod val="75000"/>
            </a:schemeClr>
          </a:solidFill>
        </p:spPr>
        <p:txBody>
          <a:bodyPr wrap="square" rtlCol="0">
            <a:spAutoFit/>
          </a:bodyPr>
          <a:lstStyle/>
          <a:p>
            <a:pPr algn="ctr"/>
            <a:r>
              <a:rPr lang="nl-NL" b="1"/>
              <a:t>Soorten onderwijs</a:t>
            </a:r>
          </a:p>
        </p:txBody>
      </p:sp>
      <p:pic>
        <p:nvPicPr>
          <p:cNvPr id="19" name="Afbeelding 18" descr="Afbeelding met tandwiel, metaalwaren, wiel&#10;&#10;Automatisch gegenereerde beschrijving">
            <a:extLst>
              <a:ext uri="{FF2B5EF4-FFF2-40B4-BE49-F238E27FC236}">
                <a16:creationId xmlns:a16="http://schemas.microsoft.com/office/drawing/2014/main" id="{F306FFA4-465C-6809-C0A7-E5AD61311813}"/>
              </a:ext>
            </a:extLst>
          </p:cNvPr>
          <p:cNvPicPr>
            <a:picLocks noChangeAspect="1"/>
          </p:cNvPicPr>
          <p:nvPr/>
        </p:nvPicPr>
        <p:blipFill>
          <a:blip r:embed="rId2"/>
          <a:stretch>
            <a:fillRect/>
          </a:stretch>
        </p:blipFill>
        <p:spPr>
          <a:xfrm>
            <a:off x="5816601" y="2374206"/>
            <a:ext cx="3790950" cy="2381250"/>
          </a:xfrm>
          <a:prstGeom prst="rect">
            <a:avLst/>
          </a:prstGeom>
        </p:spPr>
      </p:pic>
    </p:spTree>
    <p:extLst>
      <p:ext uri="{BB962C8B-B14F-4D97-AF65-F5344CB8AC3E}">
        <p14:creationId xmlns:p14="http://schemas.microsoft.com/office/powerpoint/2010/main" val="186754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2B9A-B2F3-39A8-5026-C6A171FB0A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DDEA6C-E34B-5C13-8698-186B0B5FC91D}"/>
              </a:ext>
            </a:extLst>
          </p:cNvPr>
          <p:cNvSpPr>
            <a:spLocks noGrp="1"/>
          </p:cNvSpPr>
          <p:nvPr>
            <p:ph type="ctrTitle"/>
          </p:nvPr>
        </p:nvSpPr>
        <p:spPr/>
        <p:txBody>
          <a:bodyPr/>
          <a:lstStyle/>
          <a:p>
            <a:r>
              <a:rPr lang="nl-NL"/>
              <a:t>Destillatie</a:t>
            </a:r>
          </a:p>
        </p:txBody>
      </p:sp>
      <p:sp>
        <p:nvSpPr>
          <p:cNvPr id="3" name="Ondertitel 2">
            <a:extLst>
              <a:ext uri="{FF2B5EF4-FFF2-40B4-BE49-F238E27FC236}">
                <a16:creationId xmlns:a16="http://schemas.microsoft.com/office/drawing/2014/main" id="{9D8D8765-C89E-22DA-F581-C6CFC363BA4C}"/>
              </a:ext>
            </a:extLst>
          </p:cNvPr>
          <p:cNvSpPr>
            <a:spLocks noGrp="1"/>
          </p:cNvSpPr>
          <p:nvPr>
            <p:ph type="subTitle" idx="13"/>
          </p:nvPr>
        </p:nvSpPr>
        <p:spPr/>
        <p:txBody>
          <a:bodyPr>
            <a:normAutofit lnSpcReduction="10000"/>
          </a:bodyPr>
          <a:lstStyle/>
          <a:p>
            <a:endParaRPr lang="nl-NL"/>
          </a:p>
        </p:txBody>
      </p:sp>
      <p:pic>
        <p:nvPicPr>
          <p:cNvPr id="10" name="Tijdelijke aanduiding voor afbeelding 9">
            <a:extLst>
              <a:ext uri="{FF2B5EF4-FFF2-40B4-BE49-F238E27FC236}">
                <a16:creationId xmlns:a16="http://schemas.microsoft.com/office/drawing/2014/main" id="{8685C91D-C5F1-F018-B5FD-443CDB8C34E4}"/>
              </a:ext>
            </a:extLst>
          </p:cNvPr>
          <p:cNvPicPr>
            <a:picLocks noGrp="1" noChangeAspect="1"/>
          </p:cNvPicPr>
          <p:nvPr>
            <p:ph type="pic" sz="quarter" idx="14"/>
          </p:nvPr>
        </p:nvPicPr>
        <p:blipFill>
          <a:blip r:embed="rId2"/>
          <a:srcRect l="12517" r="12517"/>
          <a:stretch>
            <a:fillRect/>
          </a:stretch>
        </p:blipFill>
        <p:spPr>
          <a:xfrm rot="5400000">
            <a:off x="6099131" y="2126197"/>
            <a:ext cx="3630860" cy="3632480"/>
          </a:xfrm>
        </p:spPr>
      </p:pic>
      <p:sp>
        <p:nvSpPr>
          <p:cNvPr id="4" name="Tekstvak 3">
            <a:extLst>
              <a:ext uri="{FF2B5EF4-FFF2-40B4-BE49-F238E27FC236}">
                <a16:creationId xmlns:a16="http://schemas.microsoft.com/office/drawing/2014/main" id="{D856D3D5-F489-045F-1854-8733D414720C}"/>
              </a:ext>
            </a:extLst>
          </p:cNvPr>
          <p:cNvSpPr txBox="1"/>
          <p:nvPr/>
        </p:nvSpPr>
        <p:spPr>
          <a:xfrm>
            <a:off x="419100" y="6348413"/>
            <a:ext cx="9686925" cy="369332"/>
          </a:xfrm>
          <a:prstGeom prst="rect">
            <a:avLst/>
          </a:prstGeom>
          <a:solidFill>
            <a:schemeClr val="bg1"/>
          </a:solidFill>
        </p:spPr>
        <p:txBody>
          <a:bodyPr wrap="square" rtlCol="0">
            <a:spAutoFit/>
          </a:bodyPr>
          <a:lstStyle/>
          <a:p>
            <a:r>
              <a:rPr lang="nl-NL"/>
              <a:t>        Individueel	              Teams		</a:t>
            </a:r>
            <a:r>
              <a:rPr lang="nl-NL" err="1"/>
              <a:t>Groeps</a:t>
            </a:r>
            <a:r>
              <a:rPr lang="nl-NL"/>
              <a:t>		Klas                    </a:t>
            </a:r>
            <a:r>
              <a:rPr lang="nl-NL" err="1"/>
              <a:t>Multidiciplinair</a:t>
            </a:r>
            <a:endParaRPr lang="nl-NL"/>
          </a:p>
        </p:txBody>
      </p:sp>
      <p:sp>
        <p:nvSpPr>
          <p:cNvPr id="5" name="Rechthoek 4">
            <a:extLst>
              <a:ext uri="{FF2B5EF4-FFF2-40B4-BE49-F238E27FC236}">
                <a16:creationId xmlns:a16="http://schemas.microsoft.com/office/drawing/2014/main" id="{EC04A8A7-565A-44BA-28BD-E6DC1D37EB82}"/>
              </a:ext>
            </a:extLst>
          </p:cNvPr>
          <p:cNvSpPr/>
          <p:nvPr/>
        </p:nvSpPr>
        <p:spPr>
          <a:xfrm>
            <a:off x="566738" y="6324600"/>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17537B5A-FFD5-AC2B-BC55-1D38FC50E2AC}"/>
              </a:ext>
            </a:extLst>
          </p:cNvPr>
          <p:cNvSpPr/>
          <p:nvPr/>
        </p:nvSpPr>
        <p:spPr>
          <a:xfrm>
            <a:off x="2590801" y="6324600"/>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374CCF63-ACA9-FFE8-0498-5AF9C71E5DF4}"/>
              </a:ext>
            </a:extLst>
          </p:cNvPr>
          <p:cNvSpPr/>
          <p:nvPr/>
        </p:nvSpPr>
        <p:spPr>
          <a:xfrm>
            <a:off x="4614864" y="6331494"/>
            <a:ext cx="1876425" cy="395288"/>
          </a:xfrm>
          <a:prstGeom prst="rect">
            <a:avLst/>
          </a:prstGeom>
          <a:solidFill>
            <a:schemeClr val="accent6">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81EFCDC3-FD8F-6F9A-3FA4-26B17973E309}"/>
              </a:ext>
            </a:extLst>
          </p:cNvPr>
          <p:cNvSpPr/>
          <p:nvPr/>
        </p:nvSpPr>
        <p:spPr>
          <a:xfrm>
            <a:off x="6656390" y="6331494"/>
            <a:ext cx="1392236"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D9E05D00-DD77-8419-4219-9DEFAAA08537}"/>
              </a:ext>
            </a:extLst>
          </p:cNvPr>
          <p:cNvSpPr/>
          <p:nvPr/>
        </p:nvSpPr>
        <p:spPr>
          <a:xfrm>
            <a:off x="8229600" y="6322457"/>
            <a:ext cx="1876425" cy="395288"/>
          </a:xfrm>
          <a:prstGeom prst="rect">
            <a:avLst/>
          </a:prstGeom>
          <a:solidFill>
            <a:schemeClr val="accent2">
              <a:lumMod val="75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AB6B3078-00B7-543D-BDA0-EC2C186C58CB}"/>
              </a:ext>
            </a:extLst>
          </p:cNvPr>
          <p:cNvSpPr txBox="1"/>
          <p:nvPr/>
        </p:nvSpPr>
        <p:spPr>
          <a:xfrm>
            <a:off x="566738" y="5919316"/>
            <a:ext cx="9539287" cy="369332"/>
          </a:xfrm>
          <a:prstGeom prst="rect">
            <a:avLst/>
          </a:prstGeom>
          <a:solidFill>
            <a:schemeClr val="accent5">
              <a:lumMod val="75000"/>
            </a:schemeClr>
          </a:solidFill>
        </p:spPr>
        <p:txBody>
          <a:bodyPr wrap="square" rtlCol="0">
            <a:spAutoFit/>
          </a:bodyPr>
          <a:lstStyle/>
          <a:p>
            <a:pPr algn="ctr"/>
            <a:r>
              <a:rPr lang="nl-NL" b="1"/>
              <a:t>Soorten onderwijs</a:t>
            </a:r>
          </a:p>
        </p:txBody>
      </p:sp>
      <p:sp>
        <p:nvSpPr>
          <p:cNvPr id="12" name="Tekstvak 11">
            <a:extLst>
              <a:ext uri="{FF2B5EF4-FFF2-40B4-BE49-F238E27FC236}">
                <a16:creationId xmlns:a16="http://schemas.microsoft.com/office/drawing/2014/main" id="{E9D9F288-5050-57C6-BD6A-9695744528BD}"/>
              </a:ext>
            </a:extLst>
          </p:cNvPr>
          <p:cNvSpPr txBox="1"/>
          <p:nvPr/>
        </p:nvSpPr>
        <p:spPr>
          <a:xfrm>
            <a:off x="548106" y="2475707"/>
            <a:ext cx="2676358" cy="1815882"/>
          </a:xfrm>
          <a:prstGeom prst="rect">
            <a:avLst/>
          </a:prstGeom>
          <a:noFill/>
        </p:spPr>
        <p:txBody>
          <a:bodyPr wrap="square" rtlCol="0">
            <a:spAutoFit/>
          </a:bodyPr>
          <a:lstStyle/>
          <a:p>
            <a:r>
              <a:rPr lang="nl-NL" sz="2000" b="1" i="0">
                <a:effectLst/>
                <a:highlight>
                  <a:srgbClr val="FFFFFF"/>
                </a:highlight>
                <a:latin typeface="Calibri" panose="020F0502020204030204" pitchFamily="34" charset="0"/>
              </a:rPr>
              <a:t>Te gebruiken voor</a:t>
            </a:r>
          </a:p>
          <a:p>
            <a:endParaRPr lang="nl-NL" sz="2000" b="1" i="0">
              <a:effectLst/>
              <a:highlight>
                <a:srgbClr val="FFFFFF"/>
              </a:highlight>
              <a:latin typeface="Calibri" panose="020F0502020204030204" pitchFamily="34" charset="0"/>
            </a:endParaRPr>
          </a:p>
          <a:p>
            <a:pPr marL="285750" indent="-285750">
              <a:buFont typeface="Arial" panose="020B0604020202020204" pitchFamily="34" charset="0"/>
              <a:buChar char="•"/>
            </a:pPr>
            <a:r>
              <a:rPr lang="nl-NL" b="0" i="0">
                <a:solidFill>
                  <a:srgbClr val="4F81BD"/>
                </a:solidFill>
                <a:effectLst/>
                <a:highlight>
                  <a:srgbClr val="FFFFFF"/>
                </a:highlight>
                <a:latin typeface="Calibri" panose="020F0502020204030204" pitchFamily="34" charset="0"/>
              </a:rPr>
              <a:t>Samenstelling product</a:t>
            </a:r>
          </a:p>
          <a:p>
            <a:pPr marL="285750" indent="-285750">
              <a:buFont typeface="Arial" panose="020B0604020202020204" pitchFamily="34" charset="0"/>
              <a:buChar char="•"/>
            </a:pPr>
            <a:r>
              <a:rPr lang="nl-NL">
                <a:solidFill>
                  <a:srgbClr val="4F81BD"/>
                </a:solidFill>
                <a:highlight>
                  <a:srgbClr val="FFFFFF"/>
                </a:highlight>
                <a:latin typeface="Calibri" panose="020F0502020204030204" pitchFamily="34" charset="0"/>
              </a:rPr>
              <a:t>Temp regeling</a:t>
            </a:r>
          </a:p>
          <a:p>
            <a:pPr marL="285750" indent="-285750">
              <a:buFont typeface="Arial" panose="020B0604020202020204" pitchFamily="34" charset="0"/>
              <a:buChar char="•"/>
            </a:pPr>
            <a:r>
              <a:rPr lang="nl-NL">
                <a:solidFill>
                  <a:srgbClr val="4F81BD"/>
                </a:solidFill>
                <a:highlight>
                  <a:srgbClr val="FFFFFF"/>
                </a:highlight>
                <a:latin typeface="Calibri" panose="020F0502020204030204" pitchFamily="34" charset="0"/>
              </a:rPr>
              <a:t>Proces</a:t>
            </a:r>
          </a:p>
          <a:p>
            <a:pPr marL="285750" indent="-285750">
              <a:buFont typeface="Arial" panose="020B0604020202020204" pitchFamily="34" charset="0"/>
              <a:buChar char="•"/>
            </a:pPr>
            <a:endParaRPr lang="nl-NL"/>
          </a:p>
        </p:txBody>
      </p:sp>
      <p:sp>
        <p:nvSpPr>
          <p:cNvPr id="13" name="Tekstvak 12">
            <a:extLst>
              <a:ext uri="{FF2B5EF4-FFF2-40B4-BE49-F238E27FC236}">
                <a16:creationId xmlns:a16="http://schemas.microsoft.com/office/drawing/2014/main" id="{3407BB7F-9EB6-17D5-3368-1C4F784FE5AE}"/>
              </a:ext>
            </a:extLst>
          </p:cNvPr>
          <p:cNvSpPr txBox="1"/>
          <p:nvPr/>
        </p:nvSpPr>
        <p:spPr>
          <a:xfrm>
            <a:off x="3140243" y="2475707"/>
            <a:ext cx="2252925" cy="2554545"/>
          </a:xfrm>
          <a:prstGeom prst="rect">
            <a:avLst/>
          </a:prstGeom>
          <a:noFill/>
        </p:spPr>
        <p:txBody>
          <a:bodyPr wrap="square" rtlCol="0">
            <a:spAutoFit/>
          </a:bodyPr>
          <a:lstStyle/>
          <a:p>
            <a:r>
              <a:rPr lang="nl-NL" sz="1600" b="1">
                <a:latin typeface="Raleway" pitchFamily="2" charset="0"/>
              </a:rPr>
              <a:t>Tools:</a:t>
            </a:r>
          </a:p>
          <a:p>
            <a:endParaRPr lang="nl-NL" sz="1600" b="1">
              <a:latin typeface="Raleway" pitchFamily="2" charset="0"/>
            </a:endParaRPr>
          </a:p>
          <a:p>
            <a:pPr marL="285750" indent="-285750">
              <a:buFont typeface="Arial" panose="020B0604020202020204" pitchFamily="34" charset="0"/>
              <a:buChar char="•"/>
            </a:pPr>
            <a:r>
              <a:rPr lang="nl-NL" sz="1600">
                <a:solidFill>
                  <a:srgbClr val="00B050"/>
                </a:solidFill>
                <a:latin typeface="Raleway" pitchFamily="2" charset="0"/>
              </a:rPr>
              <a:t>Database/Teams</a:t>
            </a:r>
          </a:p>
          <a:p>
            <a:pPr marL="285750" indent="-285750">
              <a:buFont typeface="Arial" panose="020B0604020202020204" pitchFamily="34" charset="0"/>
              <a:buChar char="•"/>
            </a:pPr>
            <a:r>
              <a:rPr lang="nl-NL" sz="1600">
                <a:solidFill>
                  <a:srgbClr val="FF0000"/>
                </a:solidFill>
                <a:latin typeface="Raleway" pitchFamily="2" charset="0"/>
              </a:rPr>
              <a:t>P&amp;ID</a:t>
            </a:r>
          </a:p>
          <a:p>
            <a:pPr marL="285750" indent="-285750">
              <a:buFont typeface="Arial" panose="020B0604020202020204" pitchFamily="34" charset="0"/>
              <a:buChar char="•"/>
            </a:pPr>
            <a:r>
              <a:rPr lang="nl-NL" sz="1600">
                <a:solidFill>
                  <a:srgbClr val="FF0000"/>
                </a:solidFill>
                <a:latin typeface="Raleway" pitchFamily="2" charset="0"/>
              </a:rPr>
              <a:t>EZ </a:t>
            </a:r>
            <a:r>
              <a:rPr lang="nl-NL" sz="1600" err="1">
                <a:solidFill>
                  <a:srgbClr val="FF0000"/>
                </a:solidFill>
                <a:latin typeface="Raleway" pitchFamily="2" charset="0"/>
              </a:rPr>
              <a:t>Factory</a:t>
            </a:r>
            <a:endParaRPr lang="nl-NL" sz="1600">
              <a:solidFill>
                <a:srgbClr val="FF0000"/>
              </a:solidFill>
              <a:latin typeface="Raleway" pitchFamily="2" charset="0"/>
            </a:endParaRPr>
          </a:p>
          <a:p>
            <a:pPr marL="285750" indent="-285750">
              <a:buFont typeface="Arial" panose="020B0604020202020204" pitchFamily="34" charset="0"/>
              <a:buChar char="•"/>
            </a:pPr>
            <a:r>
              <a:rPr lang="nl-NL" sz="1600">
                <a:solidFill>
                  <a:srgbClr val="00B050"/>
                </a:solidFill>
                <a:latin typeface="Raleway" pitchFamily="2" charset="0"/>
              </a:rPr>
              <a:t>Website</a:t>
            </a:r>
          </a:p>
          <a:p>
            <a:pPr marL="285750" indent="-285750">
              <a:buFont typeface="Arial" panose="020B0604020202020204" pitchFamily="34" charset="0"/>
              <a:buChar char="•"/>
            </a:pPr>
            <a:r>
              <a:rPr lang="nl-NL" sz="1600">
                <a:solidFill>
                  <a:srgbClr val="FF0000"/>
                </a:solidFill>
                <a:latin typeface="Raleway" pitchFamily="2" charset="0"/>
              </a:rPr>
              <a:t>QR code</a:t>
            </a:r>
          </a:p>
          <a:p>
            <a:pPr marL="285750" indent="-285750">
              <a:buFont typeface="Arial" panose="020B0604020202020204" pitchFamily="34" charset="0"/>
              <a:buChar char="•"/>
            </a:pPr>
            <a:r>
              <a:rPr lang="nl-NL" sz="1600">
                <a:solidFill>
                  <a:srgbClr val="FF0000"/>
                </a:solidFill>
                <a:latin typeface="Raleway" pitchFamily="2" charset="0"/>
              </a:rPr>
              <a:t>3D Plant</a:t>
            </a:r>
          </a:p>
          <a:p>
            <a:pPr marL="742950" lvl="1" indent="-285750">
              <a:buFont typeface="Arial" panose="020B0604020202020204" pitchFamily="34" charset="0"/>
              <a:buChar char="•"/>
            </a:pPr>
            <a:r>
              <a:rPr lang="nl-NL" sz="1600">
                <a:solidFill>
                  <a:srgbClr val="FF0000"/>
                </a:solidFill>
                <a:latin typeface="Raleway" pitchFamily="2" charset="0"/>
              </a:rPr>
              <a:t>PC/tablet</a:t>
            </a:r>
          </a:p>
          <a:p>
            <a:pPr marL="742950" lvl="1" indent="-285750">
              <a:buFont typeface="Arial" panose="020B0604020202020204" pitchFamily="34" charset="0"/>
              <a:buChar char="•"/>
            </a:pPr>
            <a:r>
              <a:rPr lang="nl-NL" sz="1600">
                <a:solidFill>
                  <a:srgbClr val="FF0000"/>
                </a:solidFill>
                <a:latin typeface="Raleway" pitchFamily="2" charset="0"/>
              </a:rPr>
              <a:t>VR bril</a:t>
            </a:r>
          </a:p>
        </p:txBody>
      </p:sp>
    </p:spTree>
    <p:extLst>
      <p:ext uri="{BB962C8B-B14F-4D97-AF65-F5344CB8AC3E}">
        <p14:creationId xmlns:p14="http://schemas.microsoft.com/office/powerpoint/2010/main" val="3993822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0D2C6-E94C-A034-4FD2-6B6E11F0CB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B6B9B7-D851-37EB-0CF0-1EE2A91B71D6}"/>
              </a:ext>
            </a:extLst>
          </p:cNvPr>
          <p:cNvSpPr>
            <a:spLocks noGrp="1"/>
          </p:cNvSpPr>
          <p:nvPr>
            <p:ph type="ctrTitle"/>
          </p:nvPr>
        </p:nvSpPr>
        <p:spPr/>
        <p:txBody>
          <a:bodyPr/>
          <a:lstStyle/>
          <a:p>
            <a:r>
              <a:rPr lang="nl-NL"/>
              <a:t>EZ Factory</a:t>
            </a:r>
          </a:p>
        </p:txBody>
      </p:sp>
      <p:sp>
        <p:nvSpPr>
          <p:cNvPr id="3" name="Ondertitel 2">
            <a:extLst>
              <a:ext uri="{FF2B5EF4-FFF2-40B4-BE49-F238E27FC236}">
                <a16:creationId xmlns:a16="http://schemas.microsoft.com/office/drawing/2014/main" id="{8E6BEB8F-7318-00F3-D092-E35E8FC06159}"/>
              </a:ext>
            </a:extLst>
          </p:cNvPr>
          <p:cNvSpPr>
            <a:spLocks noGrp="1"/>
          </p:cNvSpPr>
          <p:nvPr>
            <p:ph type="subTitle" idx="13"/>
          </p:nvPr>
        </p:nvSpPr>
        <p:spPr>
          <a:xfrm>
            <a:off x="7168597" y="5613536"/>
            <a:ext cx="3423920" cy="1094881"/>
          </a:xfrm>
        </p:spPr>
        <p:txBody>
          <a:bodyPr>
            <a:normAutofit fontScale="85000" lnSpcReduction="10000"/>
          </a:bodyPr>
          <a:lstStyle/>
          <a:p>
            <a:pPr algn="ctr"/>
            <a:r>
              <a:rPr lang="nl-NL"/>
              <a:t>“Veelzijdigheid aan leer strategieën voor de student.” </a:t>
            </a:r>
          </a:p>
        </p:txBody>
      </p:sp>
      <p:sp>
        <p:nvSpPr>
          <p:cNvPr id="10" name="Tekstballon: rechthoek 9">
            <a:extLst>
              <a:ext uri="{FF2B5EF4-FFF2-40B4-BE49-F238E27FC236}">
                <a16:creationId xmlns:a16="http://schemas.microsoft.com/office/drawing/2014/main" id="{87A0B637-80A0-16BB-608A-EC710E9F868F}"/>
              </a:ext>
            </a:extLst>
          </p:cNvPr>
          <p:cNvSpPr/>
          <p:nvPr/>
        </p:nvSpPr>
        <p:spPr>
          <a:xfrm>
            <a:off x="7168597" y="5323158"/>
            <a:ext cx="3337560" cy="1330288"/>
          </a:xfrm>
          <a:prstGeom prst="wedgeRectCallout">
            <a:avLst>
              <a:gd name="adj1" fmla="val -25765"/>
              <a:gd name="adj2" fmla="val 6524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3096CC33-B431-7BAC-2629-9F6EAE475071}"/>
              </a:ext>
            </a:extLst>
          </p:cNvPr>
          <p:cNvSpPr txBox="1"/>
          <p:nvPr/>
        </p:nvSpPr>
        <p:spPr>
          <a:xfrm>
            <a:off x="641230" y="1892060"/>
            <a:ext cx="7487728"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solidFill>
                  <a:srgbClr val="00787E"/>
                </a:solidFill>
                <a:latin typeface="Calibri"/>
                <a:ea typeface="Calibri"/>
                <a:cs typeface="Calibri"/>
              </a:rPr>
              <a:t>Optimalisatie van werkproces d.m.v. digitaliseren checklists, kerntaken, audits en werkinstructies in de fabriek</a:t>
            </a:r>
            <a:endParaRPr lang="en-US" sz="2000" b="1" dirty="0">
              <a:solidFill>
                <a:srgbClr val="00787E"/>
              </a:solidFill>
              <a:latin typeface="Calibri"/>
              <a:ea typeface="Calibri"/>
              <a:cs typeface="Calibri"/>
            </a:endParaRPr>
          </a:p>
          <a:p>
            <a:endParaRPr lang="en-US" dirty="0">
              <a:solidFill>
                <a:srgbClr val="00575C"/>
              </a:solidFill>
              <a:latin typeface="Calibri"/>
              <a:ea typeface="Calibri"/>
              <a:cs typeface="Calibri"/>
            </a:endParaRPr>
          </a:p>
        </p:txBody>
      </p:sp>
      <p:sp>
        <p:nvSpPr>
          <p:cNvPr id="5" name="Tekstvak 4">
            <a:extLst>
              <a:ext uri="{FF2B5EF4-FFF2-40B4-BE49-F238E27FC236}">
                <a16:creationId xmlns:a16="http://schemas.microsoft.com/office/drawing/2014/main" id="{8A67DD0D-73B7-A873-9C22-742AA8F14858}"/>
              </a:ext>
            </a:extLst>
          </p:cNvPr>
          <p:cNvSpPr txBox="1"/>
          <p:nvPr/>
        </p:nvSpPr>
        <p:spPr>
          <a:xfrm>
            <a:off x="785005" y="2754703"/>
            <a:ext cx="695576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dirty="0">
                <a:solidFill>
                  <a:srgbClr val="2D2D2D"/>
                </a:solidFill>
                <a:latin typeface="Calibri"/>
                <a:ea typeface="Open Sans"/>
                <a:cs typeface="Open Sans"/>
              </a:rPr>
              <a:t>Minimaliseer veiligheidsrisico’s en verbeter productkwaliteit.</a:t>
            </a:r>
            <a:br>
              <a:rPr lang="nl-NL" dirty="0">
                <a:solidFill>
                  <a:srgbClr val="2D2D2D"/>
                </a:solidFill>
                <a:latin typeface="Calibri"/>
                <a:ea typeface="Open Sans"/>
                <a:cs typeface="Open Sans"/>
              </a:rPr>
            </a:br>
            <a:endParaRPr lang="nl-NL">
              <a:ea typeface="Calibri" panose="020F0502020204030204"/>
              <a:cs typeface="Calibri" panose="020F0502020204030204"/>
            </a:endParaRPr>
          </a:p>
          <a:p>
            <a:pPr marL="285750" indent="-285750">
              <a:buFont typeface="Arial"/>
              <a:buChar char="•"/>
            </a:pPr>
            <a:r>
              <a:rPr lang="nl-NL" dirty="0">
                <a:solidFill>
                  <a:srgbClr val="2D2D2D"/>
                </a:solidFill>
                <a:latin typeface="Calibri"/>
                <a:ea typeface="Open Sans"/>
                <a:cs typeface="Open Sans"/>
              </a:rPr>
              <a:t>Versnel de training en efficiëntie van nieuwe operators.</a:t>
            </a:r>
            <a:br>
              <a:rPr lang="nl-NL" dirty="0">
                <a:solidFill>
                  <a:srgbClr val="2D2D2D"/>
                </a:solidFill>
                <a:latin typeface="Calibri"/>
                <a:ea typeface="Open Sans"/>
                <a:cs typeface="Open Sans"/>
              </a:rPr>
            </a:br>
            <a:endParaRPr lang="nl-NL" dirty="0">
              <a:solidFill>
                <a:srgbClr val="2D2D2D"/>
              </a:solidFill>
              <a:latin typeface="Calibri"/>
              <a:ea typeface="Open Sans"/>
              <a:cs typeface="Open Sans"/>
            </a:endParaRPr>
          </a:p>
          <a:p>
            <a:pPr marL="285750" indent="-285750">
              <a:buFont typeface="Arial"/>
              <a:buChar char="•"/>
            </a:pPr>
            <a:r>
              <a:rPr lang="nl-NL" dirty="0">
                <a:solidFill>
                  <a:srgbClr val="2D2D2D"/>
                </a:solidFill>
                <a:latin typeface="Calibri"/>
                <a:ea typeface="Open Sans"/>
                <a:cs typeface="Open Sans"/>
              </a:rPr>
              <a:t>Verbeter de hygiëne in de fabriek en voldoe aan de eisen van klanten.</a:t>
            </a:r>
            <a:br>
              <a:rPr lang="nl-NL" dirty="0">
                <a:solidFill>
                  <a:srgbClr val="2D2D2D"/>
                </a:solidFill>
                <a:latin typeface="Calibri"/>
                <a:ea typeface="Open Sans"/>
                <a:cs typeface="Open Sans"/>
              </a:rPr>
            </a:br>
            <a:endParaRPr lang="nl-NL" dirty="0">
              <a:solidFill>
                <a:srgbClr val="2D2D2D"/>
              </a:solidFill>
              <a:latin typeface="Calibri"/>
              <a:ea typeface="Open Sans"/>
              <a:cs typeface="Open Sans"/>
            </a:endParaRPr>
          </a:p>
          <a:p>
            <a:pPr marL="285750" indent="-285750">
              <a:buFont typeface="Arial"/>
              <a:buChar char="•"/>
            </a:pPr>
            <a:r>
              <a:rPr lang="nl-NL" dirty="0">
                <a:solidFill>
                  <a:srgbClr val="2D2D2D"/>
                </a:solidFill>
                <a:latin typeface="Calibri"/>
                <a:ea typeface="Open Sans"/>
                <a:cs typeface="Open Sans"/>
              </a:rPr>
              <a:t>Stroomlijn taakbeheer voor operators.</a:t>
            </a:r>
            <a:br>
              <a:rPr lang="nl-NL" dirty="0">
                <a:solidFill>
                  <a:srgbClr val="2D2D2D"/>
                </a:solidFill>
                <a:latin typeface="Calibri"/>
                <a:ea typeface="Open Sans"/>
                <a:cs typeface="Open Sans"/>
              </a:rPr>
            </a:br>
            <a:endParaRPr lang="nl-NL" dirty="0">
              <a:solidFill>
                <a:srgbClr val="2D2D2D"/>
              </a:solidFill>
              <a:latin typeface="Calibri"/>
              <a:ea typeface="Open Sans"/>
              <a:cs typeface="Open Sans"/>
            </a:endParaRPr>
          </a:p>
          <a:p>
            <a:pPr marL="285750" indent="-285750">
              <a:buFont typeface="Arial"/>
              <a:buChar char="•"/>
            </a:pPr>
            <a:r>
              <a:rPr lang="nl-NL" dirty="0">
                <a:solidFill>
                  <a:srgbClr val="2D2D2D"/>
                </a:solidFill>
                <a:latin typeface="Calibri"/>
                <a:ea typeface="Open Sans"/>
                <a:cs typeface="Open Sans"/>
              </a:rPr>
              <a:t>Verminder stilstand en verhoog de productiviteit.</a:t>
            </a:r>
          </a:p>
        </p:txBody>
      </p:sp>
    </p:spTree>
    <p:extLst>
      <p:ext uri="{BB962C8B-B14F-4D97-AF65-F5344CB8AC3E}">
        <p14:creationId xmlns:p14="http://schemas.microsoft.com/office/powerpoint/2010/main" val="1513940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161E5-72F5-9AD9-A538-07D7538436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AC1E13-1F24-7D20-DEB3-F6D19AE41DBE}"/>
              </a:ext>
            </a:extLst>
          </p:cNvPr>
          <p:cNvSpPr>
            <a:spLocks noGrp="1"/>
          </p:cNvSpPr>
          <p:nvPr>
            <p:ph type="ctrTitle"/>
          </p:nvPr>
        </p:nvSpPr>
        <p:spPr/>
        <p:txBody>
          <a:bodyPr/>
          <a:lstStyle/>
          <a:p>
            <a:r>
              <a:rPr lang="nl-NL"/>
              <a:t>Website</a:t>
            </a:r>
            <a:br>
              <a:rPr lang="nl-NL"/>
            </a:br>
            <a:r>
              <a:rPr lang="nl-NL" sz="1800"/>
              <a:t>Alles openbaar en toegankelijk vanuit elke plaats</a:t>
            </a:r>
          </a:p>
        </p:txBody>
      </p:sp>
      <p:sp>
        <p:nvSpPr>
          <p:cNvPr id="3" name="Ondertitel 2">
            <a:extLst>
              <a:ext uri="{FF2B5EF4-FFF2-40B4-BE49-F238E27FC236}">
                <a16:creationId xmlns:a16="http://schemas.microsoft.com/office/drawing/2014/main" id="{570449FD-FB01-9E8C-26E7-1A706E8102F8}"/>
              </a:ext>
            </a:extLst>
          </p:cNvPr>
          <p:cNvSpPr>
            <a:spLocks noGrp="1"/>
          </p:cNvSpPr>
          <p:nvPr>
            <p:ph type="subTitle" idx="13"/>
          </p:nvPr>
        </p:nvSpPr>
        <p:spPr>
          <a:xfrm>
            <a:off x="913063" y="2061341"/>
            <a:ext cx="8250238" cy="489527"/>
          </a:xfrm>
        </p:spPr>
        <p:txBody>
          <a:bodyPr>
            <a:normAutofit fontScale="55000" lnSpcReduction="20000"/>
          </a:bodyPr>
          <a:lstStyle/>
          <a:p>
            <a:r>
              <a:rPr lang="nl-NL" b="1">
                <a:solidFill>
                  <a:schemeClr val="accent6">
                    <a:lumMod val="60000"/>
                    <a:lumOff val="40000"/>
                  </a:schemeClr>
                </a:solidFill>
              </a:rPr>
              <a:t>https://www.vistacollege-procestechniek-en-smartmaintenance.nl/</a:t>
            </a:r>
          </a:p>
        </p:txBody>
      </p:sp>
      <p:sp>
        <p:nvSpPr>
          <p:cNvPr id="10" name="Tekstvak 9">
            <a:extLst>
              <a:ext uri="{FF2B5EF4-FFF2-40B4-BE49-F238E27FC236}">
                <a16:creationId xmlns:a16="http://schemas.microsoft.com/office/drawing/2014/main" id="{FD2F682C-D46F-8ADC-8B9B-CBC7C87A3E87}"/>
              </a:ext>
            </a:extLst>
          </p:cNvPr>
          <p:cNvSpPr txBox="1"/>
          <p:nvPr/>
        </p:nvSpPr>
        <p:spPr>
          <a:xfrm>
            <a:off x="818147" y="2306105"/>
            <a:ext cx="9693441" cy="4524315"/>
          </a:xfrm>
          <a:prstGeom prst="rect">
            <a:avLst/>
          </a:prstGeom>
          <a:noFill/>
        </p:spPr>
        <p:txBody>
          <a:bodyPr wrap="square">
            <a:spAutoFit/>
          </a:bodyPr>
          <a:lstStyle/>
          <a:p>
            <a:pPr marL="285750" indent="-285750">
              <a:buFont typeface="Arial" panose="020B0604020202020204" pitchFamily="34" charset="0"/>
              <a:buChar char="•"/>
            </a:pPr>
            <a:r>
              <a:rPr lang="nl-NL" b="1">
                <a:latin typeface="Raleway" pitchFamily="2" charset="0"/>
              </a:rPr>
              <a:t>Doelstelling: </a:t>
            </a:r>
            <a:r>
              <a:rPr lang="nl-NL">
                <a:latin typeface="Raleway" pitchFamily="2" charset="0"/>
              </a:rPr>
              <a:t>Informatie over Smart Maintenance en Operations van Vista Sittard openbaar maken en snel toegankelijk voor Studenten, leraren en andere geïnteresseerden</a:t>
            </a:r>
          </a:p>
          <a:p>
            <a:endParaRPr lang="nl-NL">
              <a:latin typeface="Raleway" pitchFamily="2" charset="0"/>
            </a:endParaRPr>
          </a:p>
          <a:p>
            <a:pPr marL="285750" indent="-285750">
              <a:buFont typeface="Arial" panose="020B0604020202020204" pitchFamily="34" charset="0"/>
              <a:buChar char="•"/>
            </a:pPr>
            <a:r>
              <a:rPr lang="nl-NL">
                <a:latin typeface="Raleway" pitchFamily="2" charset="0"/>
              </a:rPr>
              <a:t>Website bevat informatie over</a:t>
            </a:r>
          </a:p>
          <a:p>
            <a:pPr marL="742950" lvl="1" indent="-285750">
              <a:buFont typeface="Arial" panose="020B0604020202020204" pitchFamily="34" charset="0"/>
              <a:buChar char="•"/>
            </a:pPr>
            <a:r>
              <a:rPr lang="nl-NL">
                <a:latin typeface="Raleway" pitchFamily="2" charset="0"/>
              </a:rPr>
              <a:t>Veiligheid</a:t>
            </a:r>
          </a:p>
          <a:p>
            <a:pPr marL="742950" lvl="1" indent="-285750">
              <a:buFont typeface="Arial" panose="020B0604020202020204" pitchFamily="34" charset="0"/>
              <a:buChar char="•"/>
            </a:pPr>
            <a:r>
              <a:rPr lang="nl-NL">
                <a:latin typeface="Raleway" pitchFamily="2" charset="0"/>
              </a:rPr>
              <a:t>Proces informatie</a:t>
            </a:r>
          </a:p>
          <a:p>
            <a:pPr marL="742950" lvl="1" indent="-285750">
              <a:buFont typeface="Arial" panose="020B0604020202020204" pitchFamily="34" charset="0"/>
              <a:buChar char="•"/>
            </a:pPr>
            <a:r>
              <a:rPr lang="nl-NL">
                <a:latin typeface="Raleway" pitchFamily="2" charset="0"/>
              </a:rPr>
              <a:t>P&amp;ID</a:t>
            </a:r>
          </a:p>
          <a:p>
            <a:pPr marL="742950" lvl="1" indent="-285750">
              <a:buFont typeface="Arial" panose="020B0604020202020204" pitchFamily="34" charset="0"/>
              <a:buChar char="•"/>
            </a:pPr>
            <a:r>
              <a:rPr lang="nl-NL">
                <a:latin typeface="Raleway" pitchFamily="2" charset="0"/>
              </a:rPr>
              <a:t>Werking Equipment(Films en Animaties)</a:t>
            </a:r>
          </a:p>
          <a:p>
            <a:pPr marL="742950" lvl="1" indent="-285750">
              <a:buFont typeface="Arial" panose="020B0604020202020204" pitchFamily="34" charset="0"/>
              <a:buChar char="•"/>
            </a:pPr>
            <a:r>
              <a:rPr lang="nl-NL">
                <a:latin typeface="Raleway" pitchFamily="2" charset="0"/>
              </a:rPr>
              <a:t>Tekeningen</a:t>
            </a:r>
          </a:p>
          <a:p>
            <a:pPr marL="742950" lvl="1" indent="-285750">
              <a:buFont typeface="Arial" panose="020B0604020202020204" pitchFamily="34" charset="0"/>
              <a:buChar char="•"/>
            </a:pPr>
            <a:r>
              <a:rPr lang="nl-NL">
                <a:latin typeface="Raleway" pitchFamily="2" charset="0"/>
              </a:rPr>
              <a:t>Procedures/werkinstructies</a:t>
            </a:r>
          </a:p>
          <a:p>
            <a:pPr marL="742950" lvl="1" indent="-285750">
              <a:buFont typeface="Arial" panose="020B0604020202020204" pitchFamily="34" charset="0"/>
              <a:buChar char="•"/>
            </a:pPr>
            <a:r>
              <a:rPr lang="nl-NL">
                <a:latin typeface="Raleway" pitchFamily="2" charset="0"/>
              </a:rPr>
              <a:t>Reserve onderdelen</a:t>
            </a:r>
          </a:p>
          <a:p>
            <a:pPr marL="742950" lvl="1" indent="-285750">
              <a:buFont typeface="Arial" panose="020B0604020202020204" pitchFamily="34" charset="0"/>
              <a:buChar char="•"/>
            </a:pPr>
            <a:r>
              <a:rPr lang="nl-NL">
                <a:latin typeface="Raleway" pitchFamily="2" charset="0"/>
              </a:rPr>
              <a:t>Leeropdrachten</a:t>
            </a:r>
          </a:p>
          <a:p>
            <a:pPr marL="742950" lvl="1" indent="-285750">
              <a:buFont typeface="Arial" panose="020B0604020202020204" pitchFamily="34" charset="0"/>
              <a:buChar char="•"/>
            </a:pPr>
            <a:endParaRPr lang="nl-NL">
              <a:latin typeface="Raleway" pitchFamily="2" charset="0"/>
            </a:endParaRPr>
          </a:p>
          <a:p>
            <a:pPr marL="285750" indent="-285750">
              <a:buFont typeface="Arial" panose="020B0604020202020204" pitchFamily="34" charset="0"/>
              <a:buChar char="•"/>
            </a:pPr>
            <a:r>
              <a:rPr lang="nl-NL">
                <a:latin typeface="Raleway" pitchFamily="2" charset="0"/>
              </a:rPr>
              <a:t>Link naar</a:t>
            </a:r>
          </a:p>
          <a:p>
            <a:pPr marL="742950" lvl="1" indent="-285750">
              <a:buFont typeface="Arial" panose="020B0604020202020204" pitchFamily="34" charset="0"/>
              <a:buChar char="•"/>
            </a:pPr>
            <a:r>
              <a:rPr lang="nl-NL">
                <a:latin typeface="Raleway" pitchFamily="2" charset="0"/>
              </a:rPr>
              <a:t>Virtual 3D applicatie</a:t>
            </a:r>
          </a:p>
        </p:txBody>
      </p:sp>
      <p:pic>
        <p:nvPicPr>
          <p:cNvPr id="12" name="Afbeelding 11" descr="Afbeelding met tekst, schermopname, Lettertype, Webpagina&#10;&#10;Automatisch gegenereerde beschrijving">
            <a:extLst>
              <a:ext uri="{FF2B5EF4-FFF2-40B4-BE49-F238E27FC236}">
                <a16:creationId xmlns:a16="http://schemas.microsoft.com/office/drawing/2014/main" id="{6FB7A573-5531-D7C0-CE66-69CE8F29B35B}"/>
              </a:ext>
            </a:extLst>
          </p:cNvPr>
          <p:cNvPicPr>
            <a:picLocks noChangeAspect="1"/>
          </p:cNvPicPr>
          <p:nvPr/>
        </p:nvPicPr>
        <p:blipFill>
          <a:blip r:embed="rId2"/>
          <a:stretch>
            <a:fillRect/>
          </a:stretch>
        </p:blipFill>
        <p:spPr>
          <a:xfrm>
            <a:off x="6221798" y="3136358"/>
            <a:ext cx="4525217" cy="2309812"/>
          </a:xfrm>
          <a:prstGeom prst="rect">
            <a:avLst/>
          </a:prstGeom>
        </p:spPr>
      </p:pic>
    </p:spTree>
    <p:extLst>
      <p:ext uri="{BB962C8B-B14F-4D97-AF65-F5344CB8AC3E}">
        <p14:creationId xmlns:p14="http://schemas.microsoft.com/office/powerpoint/2010/main" val="883860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79FA-BC8A-4672-7B60-34B3DF49FD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FF54CB-416C-2924-8E39-0C055BD57661}"/>
              </a:ext>
            </a:extLst>
          </p:cNvPr>
          <p:cNvSpPr>
            <a:spLocks noGrp="1"/>
          </p:cNvSpPr>
          <p:nvPr>
            <p:ph type="ctrTitle"/>
          </p:nvPr>
        </p:nvSpPr>
        <p:spPr/>
        <p:txBody>
          <a:bodyPr/>
          <a:lstStyle/>
          <a:p>
            <a:r>
              <a:rPr lang="nl-NL"/>
              <a:t>QR Code</a:t>
            </a:r>
          </a:p>
        </p:txBody>
      </p:sp>
      <p:sp>
        <p:nvSpPr>
          <p:cNvPr id="3" name="Ondertitel 2">
            <a:extLst>
              <a:ext uri="{FF2B5EF4-FFF2-40B4-BE49-F238E27FC236}">
                <a16:creationId xmlns:a16="http://schemas.microsoft.com/office/drawing/2014/main" id="{60EB1A3F-8612-435A-D1B4-54D7EF65076B}"/>
              </a:ext>
            </a:extLst>
          </p:cNvPr>
          <p:cNvSpPr>
            <a:spLocks noGrp="1"/>
          </p:cNvSpPr>
          <p:nvPr>
            <p:ph type="subTitle" idx="13"/>
          </p:nvPr>
        </p:nvSpPr>
        <p:spPr>
          <a:xfrm>
            <a:off x="508000" y="1590464"/>
            <a:ext cx="6759074" cy="489527"/>
          </a:xfrm>
        </p:spPr>
        <p:txBody>
          <a:bodyPr>
            <a:normAutofit fontScale="70000" lnSpcReduction="20000"/>
          </a:bodyPr>
          <a:lstStyle/>
          <a:p>
            <a:r>
              <a:rPr lang="nl-NL"/>
              <a:t>Via telefoon alle informatie direct toegankelijk</a:t>
            </a:r>
          </a:p>
        </p:txBody>
      </p:sp>
      <p:sp>
        <p:nvSpPr>
          <p:cNvPr id="9" name="Tekstvak 8">
            <a:extLst>
              <a:ext uri="{FF2B5EF4-FFF2-40B4-BE49-F238E27FC236}">
                <a16:creationId xmlns:a16="http://schemas.microsoft.com/office/drawing/2014/main" id="{6FA6D9F8-9C7E-7E7B-E9BE-3938CB80F944}"/>
              </a:ext>
            </a:extLst>
          </p:cNvPr>
          <p:cNvSpPr txBox="1"/>
          <p:nvPr/>
        </p:nvSpPr>
        <p:spPr>
          <a:xfrm>
            <a:off x="648031" y="2695492"/>
            <a:ext cx="8360797" cy="3693319"/>
          </a:xfrm>
          <a:prstGeom prst="rect">
            <a:avLst/>
          </a:prstGeom>
          <a:noFill/>
        </p:spPr>
        <p:txBody>
          <a:bodyPr wrap="square" rtlCol="0">
            <a:spAutoFit/>
          </a:bodyPr>
          <a:lstStyle/>
          <a:p>
            <a:pPr marL="285750" indent="-285750">
              <a:buFont typeface="Arial" panose="020B0604020202020204" pitchFamily="34" charset="0"/>
              <a:buChar char="•"/>
            </a:pPr>
            <a:r>
              <a:rPr lang="nl-NL" b="1">
                <a:latin typeface="Raleway" pitchFamily="2" charset="0"/>
              </a:rPr>
              <a:t>Doelstelling: </a:t>
            </a:r>
            <a:r>
              <a:rPr lang="nl-NL">
                <a:latin typeface="Raleway" pitchFamily="2" charset="0"/>
              </a:rPr>
              <a:t>Snel detail informatie over item via scannen van QR Code</a:t>
            </a:r>
          </a:p>
          <a:p>
            <a:pPr marL="285750" indent="-285750">
              <a:buFont typeface="Arial" panose="020B0604020202020204" pitchFamily="34" charset="0"/>
              <a:buChar char="•"/>
            </a:pPr>
            <a:endParaRPr lang="nl-NL">
              <a:latin typeface="Raleway" pitchFamily="2" charset="0"/>
            </a:endParaRPr>
          </a:p>
          <a:p>
            <a:pPr marL="285750" indent="-285750">
              <a:buFont typeface="Arial" panose="020B0604020202020204" pitchFamily="34" charset="0"/>
              <a:buChar char="•"/>
            </a:pPr>
            <a:r>
              <a:rPr lang="nl-NL">
                <a:latin typeface="Raleway" pitchFamily="2" charset="0"/>
              </a:rPr>
              <a:t>QR code te scannen met</a:t>
            </a:r>
          </a:p>
          <a:p>
            <a:pPr marL="742950" lvl="1" indent="-285750">
              <a:buFont typeface="Arial" panose="020B0604020202020204" pitchFamily="34" charset="0"/>
              <a:buChar char="•"/>
            </a:pPr>
            <a:r>
              <a:rPr lang="nl-NL">
                <a:latin typeface="Raleway" pitchFamily="2" charset="0"/>
              </a:rPr>
              <a:t>Telefoon</a:t>
            </a:r>
          </a:p>
          <a:p>
            <a:pPr marL="742950" lvl="1" indent="-285750">
              <a:buFont typeface="Arial" panose="020B0604020202020204" pitchFamily="34" charset="0"/>
              <a:buChar char="•"/>
            </a:pPr>
            <a:r>
              <a:rPr lang="nl-NL">
                <a:latin typeface="Raleway" pitchFamily="2" charset="0"/>
              </a:rPr>
              <a:t>Tablet</a:t>
            </a:r>
          </a:p>
          <a:p>
            <a:endParaRPr lang="nl-NL">
              <a:latin typeface="Raleway" pitchFamily="2" charset="0"/>
            </a:endParaRPr>
          </a:p>
          <a:p>
            <a:pPr marL="285750" indent="-285750">
              <a:buFont typeface="Arial" panose="020B0604020202020204" pitchFamily="34" charset="0"/>
              <a:buChar char="•"/>
            </a:pPr>
            <a:r>
              <a:rPr lang="nl-NL">
                <a:latin typeface="Raleway" pitchFamily="2" charset="0"/>
              </a:rPr>
              <a:t>Link naar een website met informatie over</a:t>
            </a:r>
          </a:p>
          <a:p>
            <a:pPr marL="742950" lvl="1" indent="-285750">
              <a:buFont typeface="Arial" panose="020B0604020202020204" pitchFamily="34" charset="0"/>
              <a:buChar char="•"/>
            </a:pPr>
            <a:r>
              <a:rPr lang="nl-NL">
                <a:latin typeface="Raleway" pitchFamily="2" charset="0"/>
              </a:rPr>
              <a:t>Werking Equipment</a:t>
            </a:r>
          </a:p>
          <a:p>
            <a:pPr marL="742950" lvl="1" indent="-285750">
              <a:buFont typeface="Arial" panose="020B0604020202020204" pitchFamily="34" charset="0"/>
              <a:buChar char="•"/>
            </a:pPr>
            <a:r>
              <a:rPr lang="nl-NL">
                <a:latin typeface="Raleway" pitchFamily="2" charset="0"/>
              </a:rPr>
              <a:t>Tekeningen</a:t>
            </a:r>
          </a:p>
          <a:p>
            <a:pPr marL="742950" lvl="1" indent="-285750">
              <a:buFont typeface="Arial" panose="020B0604020202020204" pitchFamily="34" charset="0"/>
              <a:buChar char="•"/>
            </a:pPr>
            <a:r>
              <a:rPr lang="nl-NL">
                <a:latin typeface="Raleway" pitchFamily="2" charset="0"/>
              </a:rPr>
              <a:t>Procedures/werkinstructies</a:t>
            </a:r>
          </a:p>
          <a:p>
            <a:pPr marL="742950" lvl="1" indent="-285750">
              <a:buFont typeface="Arial" panose="020B0604020202020204" pitchFamily="34" charset="0"/>
              <a:buChar char="•"/>
            </a:pPr>
            <a:r>
              <a:rPr lang="nl-NL">
                <a:latin typeface="Raleway" pitchFamily="2" charset="0"/>
              </a:rPr>
              <a:t>Reserve onderdelen</a:t>
            </a:r>
          </a:p>
          <a:p>
            <a:pPr marL="742950" lvl="1" indent="-285750">
              <a:buFont typeface="Arial" panose="020B0604020202020204" pitchFamily="34" charset="0"/>
              <a:buChar char="•"/>
            </a:pPr>
            <a:endParaRPr lang="nl-NL">
              <a:latin typeface="Raleway" pitchFamily="2" charset="0"/>
            </a:endParaRPr>
          </a:p>
          <a:p>
            <a:pPr marL="285750" indent="-285750">
              <a:buFont typeface="Arial" panose="020B0604020202020204" pitchFamily="34" charset="0"/>
              <a:buChar char="•"/>
            </a:pPr>
            <a:r>
              <a:rPr lang="nl-NL">
                <a:latin typeface="Raleway" pitchFamily="2" charset="0"/>
              </a:rPr>
              <a:t>QR alleen voor belangrijke Equipment</a:t>
            </a:r>
          </a:p>
        </p:txBody>
      </p:sp>
      <p:pic>
        <p:nvPicPr>
          <p:cNvPr id="5" name="Afbeelding 4" descr="Afbeelding met schermopname, zwart-wit, tekst, steek&#10;&#10;Automatisch gegenereerde beschrijving">
            <a:extLst>
              <a:ext uri="{FF2B5EF4-FFF2-40B4-BE49-F238E27FC236}">
                <a16:creationId xmlns:a16="http://schemas.microsoft.com/office/drawing/2014/main" id="{13A524AC-AF2E-F470-7357-75FCF15DA9D6}"/>
              </a:ext>
            </a:extLst>
          </p:cNvPr>
          <p:cNvPicPr>
            <a:picLocks noChangeAspect="1"/>
          </p:cNvPicPr>
          <p:nvPr/>
        </p:nvPicPr>
        <p:blipFill>
          <a:blip r:embed="rId2"/>
          <a:stretch>
            <a:fillRect/>
          </a:stretch>
        </p:blipFill>
        <p:spPr>
          <a:xfrm>
            <a:off x="7035906" y="1789938"/>
            <a:ext cx="3945844" cy="3945844"/>
          </a:xfrm>
          <a:prstGeom prst="rect">
            <a:avLst/>
          </a:prstGeom>
        </p:spPr>
      </p:pic>
    </p:spTree>
    <p:extLst>
      <p:ext uri="{BB962C8B-B14F-4D97-AF65-F5344CB8AC3E}">
        <p14:creationId xmlns:p14="http://schemas.microsoft.com/office/powerpoint/2010/main" val="2691942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A95A479-87CA-D984-956D-2F6D00628682}"/>
              </a:ext>
            </a:extLst>
          </p:cNvPr>
          <p:cNvSpPr>
            <a:spLocks noGrp="1"/>
          </p:cNvSpPr>
          <p:nvPr>
            <p:ph type="ctrTitle"/>
          </p:nvPr>
        </p:nvSpPr>
        <p:spPr/>
        <p:txBody>
          <a:bodyPr/>
          <a:lstStyle/>
          <a:p>
            <a:r>
              <a:rPr lang="nl-NL"/>
              <a:t>Contextrijk opleiden</a:t>
            </a:r>
          </a:p>
        </p:txBody>
      </p:sp>
      <p:sp>
        <p:nvSpPr>
          <p:cNvPr id="11" name="Ondertitel 10">
            <a:extLst>
              <a:ext uri="{FF2B5EF4-FFF2-40B4-BE49-F238E27FC236}">
                <a16:creationId xmlns:a16="http://schemas.microsoft.com/office/drawing/2014/main" id="{7412CB16-1963-7EDE-A15C-4580CD4039BD}"/>
              </a:ext>
            </a:extLst>
          </p:cNvPr>
          <p:cNvSpPr>
            <a:spLocks noGrp="1"/>
          </p:cNvSpPr>
          <p:nvPr>
            <p:ph type="subTitle" idx="13"/>
          </p:nvPr>
        </p:nvSpPr>
        <p:spPr>
          <a:xfrm>
            <a:off x="507999" y="1590464"/>
            <a:ext cx="9838635" cy="489527"/>
          </a:xfrm>
        </p:spPr>
        <p:txBody>
          <a:bodyPr>
            <a:normAutofit fontScale="62500" lnSpcReduction="20000"/>
          </a:bodyPr>
          <a:lstStyle/>
          <a:p>
            <a:r>
              <a:rPr lang="nl-NL" b="0" i="0">
                <a:solidFill>
                  <a:srgbClr val="F26C51"/>
                </a:solidFill>
                <a:effectLst/>
                <a:latin typeface="Raleway" pitchFamily="2" charset="0"/>
              </a:rPr>
              <a:t>is het integreren van realistische </a:t>
            </a:r>
            <a:r>
              <a:rPr lang="nl-NL">
                <a:solidFill>
                  <a:srgbClr val="F26C51"/>
                </a:solidFill>
                <a:latin typeface="Raleway" pitchFamily="2" charset="0"/>
              </a:rPr>
              <a:t>werk</a:t>
            </a:r>
            <a:r>
              <a:rPr lang="nl-NL" b="0" i="0">
                <a:solidFill>
                  <a:srgbClr val="F26C51"/>
                </a:solidFill>
                <a:effectLst/>
                <a:latin typeface="Raleway" pitchFamily="2" charset="0"/>
              </a:rPr>
              <a:t>situaties en ervaringen in het leerproces.</a:t>
            </a:r>
            <a:endParaRPr lang="nl-NL">
              <a:solidFill>
                <a:srgbClr val="F26C51"/>
              </a:solidFill>
              <a:latin typeface="Raleway" pitchFamily="2" charset="0"/>
            </a:endParaRPr>
          </a:p>
        </p:txBody>
      </p:sp>
      <p:pic>
        <p:nvPicPr>
          <p:cNvPr id="4098" name="Picture 2" descr="Numentum | Schoolse leerstijl of context en verbanden? Hoe leer jij het  liefst?">
            <a:extLst>
              <a:ext uri="{FF2B5EF4-FFF2-40B4-BE49-F238E27FC236}">
                <a16:creationId xmlns:a16="http://schemas.microsoft.com/office/drawing/2014/main" id="{5CB5F7B2-110F-6AF9-B23E-EC343665DF2F}"/>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12005" t="6456" r="7359" b="4843"/>
          <a:stretch/>
        </p:blipFill>
        <p:spPr bwMode="auto">
          <a:xfrm>
            <a:off x="4275277" y="2427077"/>
            <a:ext cx="5894017" cy="3673746"/>
          </a:xfrm>
          <a:prstGeom prst="rect">
            <a:avLst/>
          </a:prstGeom>
          <a:noFill/>
          <a:ln w="38100">
            <a:solidFill>
              <a:srgbClr val="F26C5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501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2CD02-AE18-AA6C-549D-8F9A792D17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68B25E-1370-4075-BD1C-2EF91B7F9E3F}"/>
              </a:ext>
            </a:extLst>
          </p:cNvPr>
          <p:cNvSpPr>
            <a:spLocks noGrp="1"/>
          </p:cNvSpPr>
          <p:nvPr>
            <p:ph type="ctrTitle"/>
          </p:nvPr>
        </p:nvSpPr>
        <p:spPr/>
        <p:txBody>
          <a:bodyPr/>
          <a:lstStyle/>
          <a:p>
            <a:r>
              <a:rPr lang="nl-NL"/>
              <a:t>3D (VR/PC)</a:t>
            </a:r>
          </a:p>
        </p:txBody>
      </p:sp>
      <p:sp>
        <p:nvSpPr>
          <p:cNvPr id="3" name="Ondertitel 2">
            <a:extLst>
              <a:ext uri="{FF2B5EF4-FFF2-40B4-BE49-F238E27FC236}">
                <a16:creationId xmlns:a16="http://schemas.microsoft.com/office/drawing/2014/main" id="{6CEC5033-020F-6D40-9B22-5910F9593810}"/>
              </a:ext>
            </a:extLst>
          </p:cNvPr>
          <p:cNvSpPr>
            <a:spLocks noGrp="1"/>
          </p:cNvSpPr>
          <p:nvPr>
            <p:ph type="subTitle" idx="13"/>
          </p:nvPr>
        </p:nvSpPr>
        <p:spPr>
          <a:xfrm>
            <a:off x="507999" y="1590464"/>
            <a:ext cx="6418179" cy="489527"/>
          </a:xfrm>
        </p:spPr>
        <p:txBody>
          <a:bodyPr vert="horz" lIns="91440" tIns="45720" rIns="91440" bIns="45720" rtlCol="0" anchor="t">
            <a:normAutofit fontScale="70000" lnSpcReduction="20000"/>
          </a:bodyPr>
          <a:lstStyle/>
          <a:p>
            <a:r>
              <a:rPr lang="nl-NL"/>
              <a:t>Virtueel onderwijs zowel in de school als thuis</a:t>
            </a:r>
          </a:p>
        </p:txBody>
      </p:sp>
      <p:sp>
        <p:nvSpPr>
          <p:cNvPr id="5" name="Tijdelijke aanduiding voor afbeelding 4">
            <a:extLst>
              <a:ext uri="{FF2B5EF4-FFF2-40B4-BE49-F238E27FC236}">
                <a16:creationId xmlns:a16="http://schemas.microsoft.com/office/drawing/2014/main" id="{95ABE973-E641-F396-EB48-B10816B48E80}"/>
              </a:ext>
            </a:extLst>
          </p:cNvPr>
          <p:cNvSpPr>
            <a:spLocks noGrp="1"/>
          </p:cNvSpPr>
          <p:nvPr>
            <p:ph type="pic" sz="quarter" idx="15"/>
          </p:nvPr>
        </p:nvSpPr>
        <p:spPr>
          <a:xfrm>
            <a:off x="1028533" y="2461675"/>
            <a:ext cx="4621070" cy="3915814"/>
          </a:xfrm>
        </p:spPr>
        <p:txBody>
          <a:bodyPr vert="horz" lIns="91440" tIns="45720" rIns="91440" bIns="45720" rtlCol="0">
            <a:noAutofit/>
          </a:bodyPr>
          <a:lstStyle/>
          <a:p>
            <a:pPr marL="342900" indent="-342900">
              <a:buChar char="•"/>
            </a:pPr>
            <a:r>
              <a:rPr lang="nl-NL" sz="1800">
                <a:latin typeface="Raleway"/>
              </a:rPr>
              <a:t>Verhoog de betrokkenheid bij leerlingen en laat ze stof beter onthouden door levensechte ervaringen.</a:t>
            </a:r>
            <a:br>
              <a:rPr lang="nl-NL" sz="1800">
                <a:latin typeface="Raleway"/>
              </a:rPr>
            </a:br>
            <a:endParaRPr lang="nl-NL" sz="1800">
              <a:latin typeface="Raleway"/>
            </a:endParaRPr>
          </a:p>
          <a:p>
            <a:pPr marL="342900" indent="-342900">
              <a:buChar char="•"/>
            </a:pPr>
            <a:r>
              <a:rPr lang="nl-NL" sz="1800">
                <a:latin typeface="Raleway"/>
              </a:rPr>
              <a:t>Op afstand kennis maken met de proeffabriek. Vanuit een veilige omgeving.</a:t>
            </a:r>
            <a:br>
              <a:rPr lang="nl-NL" sz="1800">
                <a:latin typeface="Raleway"/>
              </a:rPr>
            </a:br>
            <a:endParaRPr lang="nl-NL" sz="1800">
              <a:latin typeface="Raleway"/>
            </a:endParaRPr>
          </a:p>
          <a:p>
            <a:pPr marL="342900" indent="-342900">
              <a:buChar char="•"/>
            </a:pPr>
            <a:r>
              <a:rPr lang="nl-NL" sz="1800">
                <a:latin typeface="Raleway"/>
              </a:rPr>
              <a:t>Vista 3D tour is te gebruiken als informatiebron tijdens voorlichting en opleidingskeuze. </a:t>
            </a:r>
            <a:br>
              <a:rPr lang="nl-NL" sz="1800">
                <a:latin typeface="Raleway"/>
              </a:rPr>
            </a:br>
            <a:endParaRPr lang="nl-NL" sz="1800">
              <a:latin typeface="Raleway"/>
            </a:endParaRPr>
          </a:p>
          <a:p>
            <a:pPr marL="342900" indent="-342900">
              <a:buChar char="•"/>
            </a:pPr>
            <a:r>
              <a:rPr lang="nl-NL" sz="1800">
                <a:latin typeface="Raleway"/>
              </a:rPr>
              <a:t>Industrie 5.0</a:t>
            </a:r>
          </a:p>
        </p:txBody>
      </p:sp>
      <p:pic>
        <p:nvPicPr>
          <p:cNvPr id="12" name="Tijdelijke aanduiding voor afbeelding 11" descr="Afbeelding met tekst, persoon, overdekt, kleding">
            <a:extLst>
              <a:ext uri="{FF2B5EF4-FFF2-40B4-BE49-F238E27FC236}">
                <a16:creationId xmlns:a16="http://schemas.microsoft.com/office/drawing/2014/main" id="{9605F9A6-0201-4476-D967-9B432A58B351}"/>
              </a:ext>
            </a:extLst>
          </p:cNvPr>
          <p:cNvPicPr>
            <a:picLocks noGrp="1" noChangeAspect="1"/>
          </p:cNvPicPr>
          <p:nvPr>
            <p:ph type="pic" sz="quarter" idx="14"/>
          </p:nvPr>
        </p:nvPicPr>
        <p:blipFill>
          <a:blip r:embed="rId2"/>
          <a:srcRect l="21894" r="21894"/>
          <a:stretch/>
        </p:blipFill>
        <p:spPr>
          <a:xfrm>
            <a:off x="6517736" y="2461674"/>
            <a:ext cx="3557490" cy="3555877"/>
          </a:xfrm>
        </p:spPr>
      </p:pic>
    </p:spTree>
    <p:extLst>
      <p:ext uri="{BB962C8B-B14F-4D97-AF65-F5344CB8AC3E}">
        <p14:creationId xmlns:p14="http://schemas.microsoft.com/office/powerpoint/2010/main" val="4076508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1D9F2-E31A-C2E9-612F-AACB28E285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0A68F5-07C5-5B6E-FB8F-058C3BD323FB}"/>
              </a:ext>
            </a:extLst>
          </p:cNvPr>
          <p:cNvSpPr>
            <a:spLocks noGrp="1"/>
          </p:cNvSpPr>
          <p:nvPr>
            <p:ph type="ctrTitle"/>
          </p:nvPr>
        </p:nvSpPr>
        <p:spPr/>
        <p:txBody>
          <a:bodyPr/>
          <a:lstStyle/>
          <a:p>
            <a:r>
              <a:rPr lang="nl-NL"/>
              <a:t>P&amp;ID</a:t>
            </a:r>
          </a:p>
        </p:txBody>
      </p:sp>
      <p:pic>
        <p:nvPicPr>
          <p:cNvPr id="9" name="Tijdelijke aanduiding voor afbeelding 8">
            <a:extLst>
              <a:ext uri="{FF2B5EF4-FFF2-40B4-BE49-F238E27FC236}">
                <a16:creationId xmlns:a16="http://schemas.microsoft.com/office/drawing/2014/main" id="{8BA77E1A-2C01-9097-4C58-B9056EF9860F}"/>
              </a:ext>
            </a:extLst>
          </p:cNvPr>
          <p:cNvPicPr>
            <a:picLocks noGrp="1" noChangeAspect="1"/>
          </p:cNvPicPr>
          <p:nvPr>
            <p:ph type="pic" sz="quarter" idx="14"/>
          </p:nvPr>
        </p:nvPicPr>
        <p:blipFill>
          <a:blip r:embed="rId2"/>
          <a:srcRect l="11741" r="11741"/>
          <a:stretch>
            <a:fillRect/>
          </a:stretch>
        </p:blipFill>
        <p:spPr>
          <a:xfrm>
            <a:off x="5735392" y="2347913"/>
            <a:ext cx="4607072" cy="3555877"/>
          </a:xfrm>
          <a:prstGeom prst="rect">
            <a:avLst/>
          </a:prstGeom>
        </p:spPr>
      </p:pic>
      <p:sp>
        <p:nvSpPr>
          <p:cNvPr id="11" name="Ondertitel 10">
            <a:extLst>
              <a:ext uri="{FF2B5EF4-FFF2-40B4-BE49-F238E27FC236}">
                <a16:creationId xmlns:a16="http://schemas.microsoft.com/office/drawing/2014/main" id="{4B339517-8EA6-228C-C07A-B74E79F8CC05}"/>
              </a:ext>
            </a:extLst>
          </p:cNvPr>
          <p:cNvSpPr>
            <a:spLocks noGrp="1"/>
          </p:cNvSpPr>
          <p:nvPr>
            <p:ph type="subTitle" idx="13"/>
          </p:nvPr>
        </p:nvSpPr>
        <p:spPr>
          <a:xfrm>
            <a:off x="508000" y="1590464"/>
            <a:ext cx="9012238" cy="489527"/>
          </a:xfrm>
        </p:spPr>
        <p:txBody>
          <a:bodyPr>
            <a:normAutofit fontScale="85000" lnSpcReduction="10000"/>
          </a:bodyPr>
          <a:lstStyle/>
          <a:p>
            <a:r>
              <a:rPr lang="nl-NL"/>
              <a:t>Processchema op basis van internationale standaard </a:t>
            </a:r>
          </a:p>
        </p:txBody>
      </p:sp>
      <p:sp>
        <p:nvSpPr>
          <p:cNvPr id="13" name="Tekstvak 12">
            <a:extLst>
              <a:ext uri="{FF2B5EF4-FFF2-40B4-BE49-F238E27FC236}">
                <a16:creationId xmlns:a16="http://schemas.microsoft.com/office/drawing/2014/main" id="{E8A7BB6C-B55D-F844-ED79-70C58BF4E417}"/>
              </a:ext>
            </a:extLst>
          </p:cNvPr>
          <p:cNvSpPr txBox="1"/>
          <p:nvPr/>
        </p:nvSpPr>
        <p:spPr>
          <a:xfrm>
            <a:off x="766763" y="2900363"/>
            <a:ext cx="3748087" cy="2585323"/>
          </a:xfrm>
          <a:prstGeom prst="rect">
            <a:avLst/>
          </a:prstGeom>
          <a:noFill/>
        </p:spPr>
        <p:txBody>
          <a:bodyPr wrap="square" rtlCol="0">
            <a:spAutoFit/>
          </a:bodyPr>
          <a:lstStyle/>
          <a:p>
            <a:pPr marL="285750" indent="-285750">
              <a:buFont typeface="Arial" panose="020B0604020202020204" pitchFamily="34" charset="0"/>
              <a:buChar char="•"/>
            </a:pPr>
            <a:r>
              <a:rPr lang="nl-NL"/>
              <a:t>P&amp;ID aanwezig voor</a:t>
            </a:r>
          </a:p>
          <a:p>
            <a:pPr marL="742950" lvl="1" indent="-285750">
              <a:buFont typeface="Arial" panose="020B0604020202020204" pitchFamily="34" charset="0"/>
              <a:buChar char="•"/>
            </a:pPr>
            <a:r>
              <a:rPr lang="nl-NL"/>
              <a:t>Unit 1 Water unit</a:t>
            </a:r>
          </a:p>
          <a:p>
            <a:pPr marL="742950" lvl="1" indent="-285750">
              <a:buFont typeface="Arial" panose="020B0604020202020204" pitchFamily="34" charset="0"/>
              <a:buChar char="•"/>
            </a:pPr>
            <a:r>
              <a:rPr lang="nl-NL"/>
              <a:t>Unit 2 Multidisciplinaire unit</a:t>
            </a:r>
          </a:p>
          <a:p>
            <a:pPr marL="742950" lvl="1" indent="-285750">
              <a:buFont typeface="Arial" panose="020B0604020202020204" pitchFamily="34" charset="0"/>
              <a:buChar char="•"/>
            </a:pPr>
            <a:r>
              <a:rPr lang="nl-NL"/>
              <a:t>Unit 3 Kristallisatie Unit</a:t>
            </a:r>
          </a:p>
          <a:p>
            <a:pPr marL="742950" lvl="1" indent="-285750">
              <a:buFont typeface="Arial" panose="020B0604020202020204" pitchFamily="34" charset="0"/>
              <a:buChar char="•"/>
            </a:pPr>
            <a:r>
              <a:rPr lang="nl-NL"/>
              <a:t>Unit 4 Bierbrouwerij</a:t>
            </a:r>
          </a:p>
          <a:p>
            <a:pPr marL="742950" lvl="1" indent="-285750">
              <a:buFont typeface="Arial" panose="020B0604020202020204" pitchFamily="34" charset="0"/>
              <a:buChar char="•"/>
            </a:pPr>
            <a:r>
              <a:rPr lang="nl-NL"/>
              <a:t>Unit 5 Flow unit</a:t>
            </a:r>
          </a:p>
          <a:p>
            <a:pPr marL="285750" indent="-285750">
              <a:buFont typeface="Arial" panose="020B0604020202020204" pitchFamily="34" charset="0"/>
              <a:buChar char="•"/>
            </a:pPr>
            <a:endParaRPr lang="nl-NL"/>
          </a:p>
          <a:p>
            <a:pPr marL="285750" indent="-285750">
              <a:buFont typeface="Arial" panose="020B0604020202020204" pitchFamily="34" charset="0"/>
              <a:buChar char="•"/>
            </a:pPr>
            <a:r>
              <a:rPr lang="nl-NL"/>
              <a:t>Software: Autocad Plant 3D</a:t>
            </a:r>
          </a:p>
          <a:p>
            <a:pPr marL="285750" indent="-285750">
              <a:buFont typeface="Arial" panose="020B0604020202020204" pitchFamily="34" charset="0"/>
              <a:buChar char="•"/>
            </a:pPr>
            <a:r>
              <a:rPr lang="nl-NL"/>
              <a:t>ISO indeling</a:t>
            </a:r>
          </a:p>
        </p:txBody>
      </p:sp>
    </p:spTree>
    <p:extLst>
      <p:ext uri="{BB962C8B-B14F-4D97-AF65-F5344CB8AC3E}">
        <p14:creationId xmlns:p14="http://schemas.microsoft.com/office/powerpoint/2010/main" val="141508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1D9F2-E31A-C2E9-612F-AACB28E285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0A68F5-07C5-5B6E-FB8F-058C3BD323FB}"/>
              </a:ext>
            </a:extLst>
          </p:cNvPr>
          <p:cNvSpPr>
            <a:spLocks noGrp="1"/>
          </p:cNvSpPr>
          <p:nvPr>
            <p:ph type="ctrTitle"/>
          </p:nvPr>
        </p:nvSpPr>
        <p:spPr>
          <a:xfrm>
            <a:off x="508000" y="681037"/>
            <a:ext cx="8545348" cy="964132"/>
          </a:xfrm>
        </p:spPr>
        <p:txBody>
          <a:bodyPr/>
          <a:lstStyle/>
          <a:p>
            <a:pPr algn="ctr"/>
            <a:r>
              <a:rPr lang="nl-NL"/>
              <a:t>5S( Veiligheid/Orde en netheid </a:t>
            </a:r>
            <a:r>
              <a:rPr lang="nl-NL" err="1"/>
              <a:t>etc</a:t>
            </a:r>
            <a:r>
              <a:rPr lang="nl-NL"/>
              <a:t>)</a:t>
            </a:r>
          </a:p>
        </p:txBody>
      </p:sp>
      <p:sp>
        <p:nvSpPr>
          <p:cNvPr id="3" name="Ondertitel 2">
            <a:extLst>
              <a:ext uri="{FF2B5EF4-FFF2-40B4-BE49-F238E27FC236}">
                <a16:creationId xmlns:a16="http://schemas.microsoft.com/office/drawing/2014/main" id="{E32EB559-3B52-A93D-BE57-8BA15ED6817E}"/>
              </a:ext>
            </a:extLst>
          </p:cNvPr>
          <p:cNvSpPr>
            <a:spLocks noGrp="1"/>
          </p:cNvSpPr>
          <p:nvPr>
            <p:ph type="subTitle" idx="13"/>
          </p:nvPr>
        </p:nvSpPr>
        <p:spPr>
          <a:xfrm>
            <a:off x="508000" y="1590464"/>
            <a:ext cx="9231148" cy="489527"/>
          </a:xfrm>
        </p:spPr>
        <p:txBody>
          <a:bodyPr vert="horz" lIns="91440" tIns="45720" rIns="91440" bIns="45720" rtlCol="0" anchor="t">
            <a:normAutofit lnSpcReduction="10000"/>
          </a:bodyPr>
          <a:lstStyle/>
          <a:p>
            <a:endParaRPr lang="nl-NL"/>
          </a:p>
        </p:txBody>
      </p:sp>
      <p:sp>
        <p:nvSpPr>
          <p:cNvPr id="4" name="Tijdelijke aanduiding voor afbeelding 3">
            <a:extLst>
              <a:ext uri="{FF2B5EF4-FFF2-40B4-BE49-F238E27FC236}">
                <a16:creationId xmlns:a16="http://schemas.microsoft.com/office/drawing/2014/main" id="{8C228580-34AB-C970-E02F-CAA5D84E99FD}"/>
              </a:ext>
            </a:extLst>
          </p:cNvPr>
          <p:cNvSpPr>
            <a:spLocks noGrp="1"/>
          </p:cNvSpPr>
          <p:nvPr>
            <p:ph type="pic" sz="quarter" idx="14"/>
          </p:nvPr>
        </p:nvSpPr>
        <p:spPr/>
        <p:txBody>
          <a:bodyPr/>
          <a:lstStyle/>
          <a:p>
            <a:r>
              <a:rPr lang="nl-NL">
                <a:solidFill>
                  <a:srgbClr val="474747"/>
                </a:solidFill>
                <a:latin typeface="Raleway"/>
              </a:rPr>
              <a:t>5S is een </a:t>
            </a:r>
            <a:r>
              <a:rPr lang="nl-NL" err="1">
                <a:solidFill>
                  <a:srgbClr val="474747"/>
                </a:solidFill>
                <a:latin typeface="Raleway"/>
              </a:rPr>
              <a:t>Lean</a:t>
            </a:r>
            <a:r>
              <a:rPr lang="nl-NL">
                <a:solidFill>
                  <a:srgbClr val="474747"/>
                </a:solidFill>
                <a:latin typeface="Raleway"/>
              </a:rPr>
              <a:t>-tool en een stappenplan voor een opgeruimde werkplek, om verspilling op de werkvloer tegen te gaan. Het zorgt voor overzicht, rust en structuur. </a:t>
            </a:r>
            <a:r>
              <a:rPr lang="nl-NL">
                <a:solidFill>
                  <a:srgbClr val="040C28"/>
                </a:solidFill>
                <a:latin typeface="Raleway"/>
              </a:rPr>
              <a:t>De 5 letters S staan voor Scheiden, Schikken, Schoonmaken, Standaardiseren en </a:t>
            </a:r>
            <a:r>
              <a:rPr lang="nl-NL" err="1">
                <a:solidFill>
                  <a:srgbClr val="040C28"/>
                </a:solidFill>
                <a:latin typeface="Raleway"/>
              </a:rPr>
              <a:t>Stand-houden</a:t>
            </a:r>
            <a:r>
              <a:rPr lang="nl-NL">
                <a:solidFill>
                  <a:srgbClr val="040C28"/>
                </a:solidFill>
                <a:latin typeface="Raleway"/>
              </a:rPr>
              <a:t>.</a:t>
            </a:r>
            <a:endParaRPr lang="nl-NL">
              <a:latin typeface="Raleway"/>
            </a:endParaRPr>
          </a:p>
        </p:txBody>
      </p:sp>
      <p:pic>
        <p:nvPicPr>
          <p:cNvPr id="9" name="Tijdelijke aanduiding voor afbeelding 8" descr="Afbeelding met tekst, Lettertype, Graphics, schermopname&#10;&#10;Automatisch gegenereerde beschrijving">
            <a:extLst>
              <a:ext uri="{FF2B5EF4-FFF2-40B4-BE49-F238E27FC236}">
                <a16:creationId xmlns:a16="http://schemas.microsoft.com/office/drawing/2014/main" id="{83FCD41E-2BFD-D90A-0597-9028DA2114D3}"/>
              </a:ext>
            </a:extLst>
          </p:cNvPr>
          <p:cNvPicPr>
            <a:picLocks noGrp="1" noChangeAspect="1"/>
          </p:cNvPicPr>
          <p:nvPr>
            <p:ph type="pic" sz="quarter" idx="18"/>
          </p:nvPr>
        </p:nvPicPr>
        <p:blipFill>
          <a:blip r:embed="rId2"/>
          <a:srcRect l="16687" r="16687"/>
          <a:stretch/>
        </p:blipFill>
        <p:spPr>
          <a:xfrm>
            <a:off x="5683006" y="1720430"/>
            <a:ext cx="4843245" cy="5140136"/>
          </a:xfrm>
        </p:spPr>
      </p:pic>
    </p:spTree>
    <p:extLst>
      <p:ext uri="{BB962C8B-B14F-4D97-AF65-F5344CB8AC3E}">
        <p14:creationId xmlns:p14="http://schemas.microsoft.com/office/powerpoint/2010/main" val="2116585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1D9F2-E31A-C2E9-612F-AACB28E28567}"/>
            </a:ext>
          </a:extLst>
        </p:cNvPr>
        <p:cNvGrpSpPr/>
        <p:nvPr/>
      </p:nvGrpSpPr>
      <p:grpSpPr>
        <a:xfrm>
          <a:off x="0" y="0"/>
          <a:ext cx="0" cy="0"/>
          <a:chOff x="0" y="0"/>
          <a:chExt cx="0" cy="0"/>
        </a:xfrm>
      </p:grpSpPr>
      <p:pic>
        <p:nvPicPr>
          <p:cNvPr id="4" name="Afbeelding 3" descr="Lockout tongs">
            <a:extLst>
              <a:ext uri="{FF2B5EF4-FFF2-40B4-BE49-F238E27FC236}">
                <a16:creationId xmlns:a16="http://schemas.microsoft.com/office/drawing/2014/main" id="{A7DD9F34-81BD-CFD6-3215-DD89AF380EB1}"/>
              </a:ext>
            </a:extLst>
          </p:cNvPr>
          <p:cNvPicPr>
            <a:picLocks noChangeAspect="1"/>
          </p:cNvPicPr>
          <p:nvPr/>
        </p:nvPicPr>
        <p:blipFill>
          <a:blip r:embed="rId2"/>
          <a:stretch>
            <a:fillRect/>
          </a:stretch>
        </p:blipFill>
        <p:spPr>
          <a:xfrm>
            <a:off x="664953" y="1285875"/>
            <a:ext cx="5715000" cy="4286250"/>
          </a:xfrm>
          <a:prstGeom prst="rect">
            <a:avLst/>
          </a:prstGeom>
        </p:spPr>
      </p:pic>
      <p:sp>
        <p:nvSpPr>
          <p:cNvPr id="5" name="Tekstvak 4">
            <a:extLst>
              <a:ext uri="{FF2B5EF4-FFF2-40B4-BE49-F238E27FC236}">
                <a16:creationId xmlns:a16="http://schemas.microsoft.com/office/drawing/2014/main" id="{A597FF1B-1A8B-B4C8-90DB-585BCAD1B59B}"/>
              </a:ext>
            </a:extLst>
          </p:cNvPr>
          <p:cNvSpPr txBox="1"/>
          <p:nvPr/>
        </p:nvSpPr>
        <p:spPr>
          <a:xfrm rot="10800000" flipV="1">
            <a:off x="6622213" y="1410275"/>
            <a:ext cx="4051538"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b="1" err="1">
                <a:cs typeface="Segoe UI"/>
              </a:rPr>
              <a:t>Toolbox</a:t>
            </a:r>
            <a:r>
              <a:rPr lang="nl-NL" sz="1400" b="1">
                <a:cs typeface="Segoe UI"/>
              </a:rPr>
              <a:t>: </a:t>
            </a:r>
            <a:br>
              <a:rPr lang="nl-NL" sz="1400" b="1">
                <a:cs typeface="Segoe UI"/>
              </a:rPr>
            </a:br>
            <a:r>
              <a:rPr lang="nl-NL" sz="1400" b="1">
                <a:cs typeface="Segoe UI"/>
              </a:rPr>
              <a:t>Lock Out Tag Out </a:t>
            </a:r>
            <a:r>
              <a:rPr lang="nl-NL" sz="1400" b="1" err="1">
                <a:cs typeface="Segoe UI"/>
              </a:rPr>
              <a:t>Try</a:t>
            </a:r>
            <a:r>
              <a:rPr lang="nl-NL" sz="1400" b="1">
                <a:cs typeface="Segoe UI"/>
              </a:rPr>
              <a:t> Out (LOTOTO)</a:t>
            </a:r>
            <a:r>
              <a:rPr lang="nl-NL" sz="1400">
                <a:ea typeface="Calibri"/>
                <a:cs typeface="Calibri"/>
              </a:rPr>
              <a:t> </a:t>
            </a:r>
          </a:p>
          <a:p>
            <a:r>
              <a:rPr lang="nl-NL" sz="1400" b="1">
                <a:cs typeface="Segoe UI"/>
              </a:rPr>
              <a:t>Medewerkers die onderhoud of reparaties uitvoeren aan machines of aan/in procesinstallaties doen risicovol werk. Zij openen machines of delen van procesinstallaties waardoor zij andere gevaren kunnen tegenkomen dan de medewerkers die de machines of installaties bedienen. Zij kunnen bijvoorbeeld in aanraking komen met bewegende delen, spanning voerende delen of een gevaarlijke stof. De gevaren die kunnen voorkomen worden ook wel ‘energiebronnen’ genoemd. Om letsel en gezondheidsschade te voorkomen moet de machine of het installatiedeel voorafgaand aan de werkzaamheden ‘geïsoleerd’ worden. Het mag niet door anderen ingeschakeld kunnen worden en er mag geen contact mogelijk zijn met energiebronnen.</a:t>
            </a:r>
            <a:r>
              <a:rPr lang="nl-NL" sz="1400">
                <a:ea typeface="Calibri"/>
                <a:cs typeface="Calibri"/>
              </a:rPr>
              <a:t> </a:t>
            </a:r>
          </a:p>
          <a:p>
            <a:endParaRPr lang="nl-NL" sz="1400" b="1">
              <a:solidFill>
                <a:srgbClr val="00787E"/>
              </a:solidFill>
              <a:ea typeface="Calibri"/>
              <a:cs typeface="Calibri"/>
            </a:endParaRPr>
          </a:p>
        </p:txBody>
      </p:sp>
      <p:sp>
        <p:nvSpPr>
          <p:cNvPr id="8" name="Tekstvak 7">
            <a:extLst>
              <a:ext uri="{FF2B5EF4-FFF2-40B4-BE49-F238E27FC236}">
                <a16:creationId xmlns:a16="http://schemas.microsoft.com/office/drawing/2014/main" id="{1999C2F1-388F-3C00-C413-30051C74059B}"/>
              </a:ext>
            </a:extLst>
          </p:cNvPr>
          <p:cNvSpPr txBox="1"/>
          <p:nvPr/>
        </p:nvSpPr>
        <p:spPr>
          <a:xfrm>
            <a:off x="1676400" y="497457"/>
            <a:ext cx="54030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Lock Out Tag Out Try Out (LOTOTO)</a:t>
            </a:r>
            <a:endParaRPr lang="nl-NL" sz="3200"/>
          </a:p>
        </p:txBody>
      </p:sp>
    </p:spTree>
    <p:extLst>
      <p:ext uri="{BB962C8B-B14F-4D97-AF65-F5344CB8AC3E}">
        <p14:creationId xmlns:p14="http://schemas.microsoft.com/office/powerpoint/2010/main" val="217301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1D9F2-E31A-C2E9-612F-AACB28E285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0A68F5-07C5-5B6E-FB8F-058C3BD323FB}"/>
              </a:ext>
            </a:extLst>
          </p:cNvPr>
          <p:cNvSpPr>
            <a:spLocks noGrp="1"/>
          </p:cNvSpPr>
          <p:nvPr>
            <p:ph type="ctrTitle"/>
          </p:nvPr>
        </p:nvSpPr>
        <p:spPr>
          <a:xfrm>
            <a:off x="508000" y="681037"/>
            <a:ext cx="8545348" cy="964132"/>
          </a:xfrm>
        </p:spPr>
        <p:txBody>
          <a:bodyPr/>
          <a:lstStyle/>
          <a:p>
            <a:pPr algn="ctr"/>
            <a:r>
              <a:rPr lang="nl-NL"/>
              <a:t>Werkvergunningen Procedure</a:t>
            </a:r>
            <a:br>
              <a:rPr lang="nl-NL"/>
            </a:br>
            <a:r>
              <a:rPr lang="nl-NL" sz="1800"/>
              <a:t>Werkaanvraag en werkvergunning </a:t>
            </a:r>
            <a:r>
              <a:rPr lang="nl-NL" sz="1800" err="1"/>
              <a:t>incl</a:t>
            </a:r>
            <a:r>
              <a:rPr lang="nl-NL" sz="1800"/>
              <a:t> LMRA</a:t>
            </a:r>
            <a:endParaRPr lang="nl-NL"/>
          </a:p>
        </p:txBody>
      </p:sp>
      <p:sp>
        <p:nvSpPr>
          <p:cNvPr id="6" name="Tekstvak 5">
            <a:extLst>
              <a:ext uri="{FF2B5EF4-FFF2-40B4-BE49-F238E27FC236}">
                <a16:creationId xmlns:a16="http://schemas.microsoft.com/office/drawing/2014/main" id="{E3062167-6813-20FB-6A5C-548B201D949B}"/>
              </a:ext>
            </a:extLst>
          </p:cNvPr>
          <p:cNvSpPr txBox="1"/>
          <p:nvPr/>
        </p:nvSpPr>
        <p:spPr>
          <a:xfrm>
            <a:off x="1403230" y="1719532"/>
            <a:ext cx="91411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solidFill>
                  <a:srgbClr val="111111"/>
                </a:solidFill>
                <a:latin typeface="Calibri"/>
                <a:ea typeface="Calibri"/>
                <a:cs typeface="Calibri"/>
              </a:rPr>
              <a:t>Een werkvergunning is een essentieel document om gevaarlijke situaties voor personen en installaties te voorkomen. </a:t>
            </a:r>
            <a:br>
              <a:rPr lang="nl-NL" dirty="0">
                <a:latin typeface="Calibri"/>
                <a:ea typeface="Calibri"/>
                <a:cs typeface="Calibri"/>
              </a:rPr>
            </a:br>
            <a:r>
              <a:rPr lang="nl-NL" dirty="0">
                <a:solidFill>
                  <a:srgbClr val="111111"/>
                </a:solidFill>
                <a:latin typeface="Calibri"/>
                <a:ea typeface="Calibri"/>
                <a:cs typeface="Calibri"/>
              </a:rPr>
              <a:t>Het doel is om de werkplek of installatie veilig te stellen, zodat werknemers hun taken veilig kunnen uitvoeren zonder anderen in gevaar te brengen.</a:t>
            </a:r>
            <a:r>
              <a:rPr lang="en-US" dirty="0">
                <a:solidFill>
                  <a:srgbClr val="111111"/>
                </a:solidFill>
                <a:latin typeface="Calibri"/>
                <a:ea typeface="Calibri"/>
                <a:cs typeface="Calibri"/>
              </a:rPr>
              <a:t> </a:t>
            </a:r>
          </a:p>
        </p:txBody>
      </p:sp>
      <p:pic>
        <p:nvPicPr>
          <p:cNvPr id="8" name="Afbeelding 7" descr="Laatste minuut risico analyse">
            <a:extLst>
              <a:ext uri="{FF2B5EF4-FFF2-40B4-BE49-F238E27FC236}">
                <a16:creationId xmlns:a16="http://schemas.microsoft.com/office/drawing/2014/main" id="{9A5B1461-E632-9A0F-6B17-140C99744C45}"/>
              </a:ext>
            </a:extLst>
          </p:cNvPr>
          <p:cNvPicPr>
            <a:picLocks noChangeAspect="1"/>
          </p:cNvPicPr>
          <p:nvPr/>
        </p:nvPicPr>
        <p:blipFill>
          <a:blip r:embed="rId2"/>
          <a:stretch>
            <a:fillRect/>
          </a:stretch>
        </p:blipFill>
        <p:spPr>
          <a:xfrm>
            <a:off x="2898476" y="2919867"/>
            <a:ext cx="4008407" cy="3749963"/>
          </a:xfrm>
          <a:prstGeom prst="rect">
            <a:avLst/>
          </a:prstGeom>
        </p:spPr>
      </p:pic>
    </p:spTree>
    <p:extLst>
      <p:ext uri="{BB962C8B-B14F-4D97-AF65-F5344CB8AC3E}">
        <p14:creationId xmlns:p14="http://schemas.microsoft.com/office/powerpoint/2010/main" val="942286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C0FCE9E7-3EFD-8A02-2522-9F01A365F562}"/>
              </a:ext>
            </a:extLst>
          </p:cNvPr>
          <p:cNvSpPr>
            <a:spLocks noGrp="1"/>
          </p:cNvSpPr>
          <p:nvPr>
            <p:ph type="ctrTitle"/>
          </p:nvPr>
        </p:nvSpPr>
        <p:spPr/>
        <p:txBody>
          <a:bodyPr/>
          <a:lstStyle/>
          <a:p>
            <a:r>
              <a:rPr lang="nl-NL"/>
              <a:t>Aan de slag met</a:t>
            </a:r>
          </a:p>
        </p:txBody>
      </p:sp>
      <p:sp>
        <p:nvSpPr>
          <p:cNvPr id="13" name="Tekstvak 12">
            <a:extLst>
              <a:ext uri="{FF2B5EF4-FFF2-40B4-BE49-F238E27FC236}">
                <a16:creationId xmlns:a16="http://schemas.microsoft.com/office/drawing/2014/main" id="{E6F786F3-CF51-47C6-EDE3-D3A250F15ED8}"/>
              </a:ext>
            </a:extLst>
          </p:cNvPr>
          <p:cNvSpPr txBox="1"/>
          <p:nvPr/>
        </p:nvSpPr>
        <p:spPr>
          <a:xfrm>
            <a:off x="731520" y="2807208"/>
            <a:ext cx="5078154" cy="1477328"/>
          </a:xfrm>
          <a:prstGeom prst="rect">
            <a:avLst/>
          </a:prstGeom>
          <a:noFill/>
        </p:spPr>
        <p:txBody>
          <a:bodyPr wrap="square" rtlCol="0">
            <a:spAutoFit/>
          </a:bodyPr>
          <a:lstStyle/>
          <a:p>
            <a:r>
              <a:rPr lang="nl-NL">
                <a:solidFill>
                  <a:srgbClr val="F26C51"/>
                </a:solidFill>
                <a:latin typeface="Raleway" pitchFamily="2" charset="0"/>
              </a:rPr>
              <a:t>Data in teams + website (15min) 	</a:t>
            </a:r>
            <a:r>
              <a:rPr lang="nl-NL">
                <a:solidFill>
                  <a:srgbClr val="F26C51"/>
                </a:solidFill>
                <a:latin typeface="Raleway" pitchFamily="2" charset="0"/>
                <a:sym typeface="Wingdings" panose="05000000000000000000" pitchFamily="2" charset="2"/>
              </a:rPr>
              <a:t> Marc K.</a:t>
            </a:r>
            <a:br>
              <a:rPr lang="nl-NL">
                <a:solidFill>
                  <a:srgbClr val="F26C51"/>
                </a:solidFill>
                <a:latin typeface="Raleway" pitchFamily="2" charset="0"/>
              </a:rPr>
            </a:br>
            <a:r>
              <a:rPr lang="nl-NL" err="1">
                <a:solidFill>
                  <a:srgbClr val="F26C51"/>
                </a:solidFill>
                <a:latin typeface="Raleway" pitchFamily="2" charset="0"/>
              </a:rPr>
              <a:t>Qr</a:t>
            </a:r>
            <a:r>
              <a:rPr lang="nl-NL">
                <a:solidFill>
                  <a:srgbClr val="F26C51"/>
                </a:solidFill>
                <a:latin typeface="Raleway" pitchFamily="2" charset="0"/>
              </a:rPr>
              <a:t>-codes (15min) 		</a:t>
            </a:r>
            <a:r>
              <a:rPr lang="nl-NL">
                <a:solidFill>
                  <a:srgbClr val="F26C51"/>
                </a:solidFill>
                <a:latin typeface="Raleway" pitchFamily="2" charset="0"/>
                <a:sym typeface="Wingdings" panose="05000000000000000000" pitchFamily="2" charset="2"/>
              </a:rPr>
              <a:t> Ton</a:t>
            </a:r>
            <a:endParaRPr lang="nl-NL">
              <a:solidFill>
                <a:srgbClr val="F26C51"/>
              </a:solidFill>
              <a:latin typeface="Raleway" pitchFamily="2" charset="0"/>
            </a:endParaRPr>
          </a:p>
          <a:p>
            <a:r>
              <a:rPr lang="nl-NL">
                <a:solidFill>
                  <a:srgbClr val="F26C51"/>
                </a:solidFill>
                <a:latin typeface="Raleway" pitchFamily="2" charset="0"/>
              </a:rPr>
              <a:t>3D/ VR-bril (15min) 		</a:t>
            </a:r>
            <a:r>
              <a:rPr lang="nl-NL">
                <a:solidFill>
                  <a:srgbClr val="F26C51"/>
                </a:solidFill>
                <a:latin typeface="Raleway" pitchFamily="2" charset="0"/>
                <a:sym typeface="Wingdings" panose="05000000000000000000" pitchFamily="2" charset="2"/>
              </a:rPr>
              <a:t> Casper</a:t>
            </a:r>
            <a:br>
              <a:rPr lang="nl-NL">
                <a:solidFill>
                  <a:srgbClr val="F26C51"/>
                </a:solidFill>
                <a:latin typeface="Raleway" pitchFamily="2" charset="0"/>
              </a:rPr>
            </a:br>
            <a:endParaRPr lang="nl-NL">
              <a:solidFill>
                <a:srgbClr val="F26C51"/>
              </a:solidFill>
              <a:latin typeface="Raleway" pitchFamily="2" charset="0"/>
            </a:endParaRPr>
          </a:p>
          <a:p>
            <a:endParaRPr lang="nl-NL"/>
          </a:p>
        </p:txBody>
      </p:sp>
      <p:pic>
        <p:nvPicPr>
          <p:cNvPr id="15" name="Graphic 14" descr="Cirkels met pijlen silhouet">
            <a:extLst>
              <a:ext uri="{FF2B5EF4-FFF2-40B4-BE49-F238E27FC236}">
                <a16:creationId xmlns:a16="http://schemas.microsoft.com/office/drawing/2014/main" id="{19411333-4A30-640C-10FE-4D1A5E6DB7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2328" y="3761344"/>
            <a:ext cx="1394619" cy="1394619"/>
          </a:xfrm>
          <a:prstGeom prst="rect">
            <a:avLst/>
          </a:prstGeom>
        </p:spPr>
      </p:pic>
    </p:spTree>
    <p:extLst>
      <p:ext uri="{BB962C8B-B14F-4D97-AF65-F5344CB8AC3E}">
        <p14:creationId xmlns:p14="http://schemas.microsoft.com/office/powerpoint/2010/main" val="915758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53BB8CF-326E-DA48-B779-E6E1E38485F5}"/>
              </a:ext>
            </a:extLst>
          </p:cNvPr>
          <p:cNvSpPr>
            <a:spLocks noGrp="1"/>
          </p:cNvSpPr>
          <p:nvPr>
            <p:ph type="ctrTitle"/>
          </p:nvPr>
        </p:nvSpPr>
        <p:spPr/>
        <p:txBody>
          <a:bodyPr/>
          <a:lstStyle/>
          <a:p>
            <a:r>
              <a:rPr lang="nl-NL"/>
              <a:t>Contextrijk onderwijs.</a:t>
            </a:r>
          </a:p>
        </p:txBody>
      </p:sp>
      <p:sp>
        <p:nvSpPr>
          <p:cNvPr id="10" name="Ondertitel 9">
            <a:extLst>
              <a:ext uri="{FF2B5EF4-FFF2-40B4-BE49-F238E27FC236}">
                <a16:creationId xmlns:a16="http://schemas.microsoft.com/office/drawing/2014/main" id="{74C6BAB2-0438-B971-F5D1-778E4B2F03AB}"/>
              </a:ext>
            </a:extLst>
          </p:cNvPr>
          <p:cNvSpPr>
            <a:spLocks noGrp="1"/>
          </p:cNvSpPr>
          <p:nvPr>
            <p:ph type="subTitle" idx="1"/>
          </p:nvPr>
        </p:nvSpPr>
        <p:spPr/>
        <p:txBody>
          <a:bodyPr>
            <a:normAutofit/>
          </a:bodyPr>
          <a:lstStyle/>
          <a:p>
            <a:r>
              <a:rPr lang="nl-NL" sz="3800" dirty="0"/>
              <a:t>Simuleren van de werkomgeving</a:t>
            </a:r>
          </a:p>
        </p:txBody>
      </p:sp>
      <p:sp>
        <p:nvSpPr>
          <p:cNvPr id="2" name="Tekstvak 1">
            <a:extLst>
              <a:ext uri="{FF2B5EF4-FFF2-40B4-BE49-F238E27FC236}">
                <a16:creationId xmlns:a16="http://schemas.microsoft.com/office/drawing/2014/main" id="{EDE3C180-6370-82FD-F62A-1B747B4409FD}"/>
              </a:ext>
            </a:extLst>
          </p:cNvPr>
          <p:cNvSpPr txBox="1"/>
          <p:nvPr/>
        </p:nvSpPr>
        <p:spPr>
          <a:xfrm>
            <a:off x="5478448" y="3301779"/>
            <a:ext cx="2790908" cy="584775"/>
          </a:xfrm>
          <a:prstGeom prst="rect">
            <a:avLst/>
          </a:prstGeom>
          <a:noFill/>
        </p:spPr>
        <p:txBody>
          <a:bodyPr wrap="square" rtlCol="0">
            <a:spAutoFit/>
          </a:bodyPr>
          <a:lstStyle/>
          <a:p>
            <a:r>
              <a:rPr lang="nl-NL" sz="1400">
                <a:latin typeface="Raleway" pitchFamily="2" charset="0"/>
              </a:rPr>
              <a:t>De weg naar zelfstandigheid.</a:t>
            </a:r>
          </a:p>
          <a:p>
            <a:endParaRPr lang="nl-NL"/>
          </a:p>
        </p:txBody>
      </p:sp>
    </p:spTree>
    <p:extLst>
      <p:ext uri="{BB962C8B-B14F-4D97-AF65-F5344CB8AC3E}">
        <p14:creationId xmlns:p14="http://schemas.microsoft.com/office/powerpoint/2010/main" val="373565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C2E594E-316F-689E-9E75-5136E1BFD300}"/>
              </a:ext>
            </a:extLst>
          </p:cNvPr>
          <p:cNvSpPr>
            <a:spLocks noGrp="1"/>
          </p:cNvSpPr>
          <p:nvPr>
            <p:ph type="title"/>
          </p:nvPr>
        </p:nvSpPr>
        <p:spPr/>
        <p:txBody>
          <a:bodyPr/>
          <a:lstStyle/>
          <a:p>
            <a:pPr algn="ctr"/>
            <a:r>
              <a:rPr lang="nl-NL"/>
              <a:t>Gaan voor groei</a:t>
            </a:r>
          </a:p>
        </p:txBody>
      </p:sp>
      <p:pic>
        <p:nvPicPr>
          <p:cNvPr id="8" name="Tijdelijke aanduiding voor inhoud 4">
            <a:extLst>
              <a:ext uri="{FF2B5EF4-FFF2-40B4-BE49-F238E27FC236}">
                <a16:creationId xmlns:a16="http://schemas.microsoft.com/office/drawing/2014/main" id="{B97BCEA6-64BE-5AD2-4A52-AFC41B6C9C00}"/>
              </a:ext>
            </a:extLst>
          </p:cNvPr>
          <p:cNvPicPr>
            <a:picLocks noChangeAspect="1"/>
          </p:cNvPicPr>
          <p:nvPr/>
        </p:nvPicPr>
        <p:blipFill rotWithShape="1">
          <a:blip r:embed="rId2"/>
          <a:srcRect l="21068" t="31723" r="65348" b="56921"/>
          <a:stretch/>
        </p:blipFill>
        <p:spPr>
          <a:xfrm>
            <a:off x="369069" y="2807033"/>
            <a:ext cx="1632858" cy="849086"/>
          </a:xfrm>
          <a:prstGeom prst="rect">
            <a:avLst/>
          </a:prstGeom>
        </p:spPr>
      </p:pic>
      <p:pic>
        <p:nvPicPr>
          <p:cNvPr id="10" name="Tijdelijke aanduiding voor inhoud 4">
            <a:extLst>
              <a:ext uri="{FF2B5EF4-FFF2-40B4-BE49-F238E27FC236}">
                <a16:creationId xmlns:a16="http://schemas.microsoft.com/office/drawing/2014/main" id="{4204B011-106F-D88C-1DCC-59F11D0D4B60}"/>
              </a:ext>
            </a:extLst>
          </p:cNvPr>
          <p:cNvPicPr>
            <a:picLocks noChangeAspect="1"/>
          </p:cNvPicPr>
          <p:nvPr/>
        </p:nvPicPr>
        <p:blipFill rotWithShape="1">
          <a:blip r:embed="rId2"/>
          <a:srcRect l="36416" t="33247" r="55288" b="55397"/>
          <a:stretch/>
        </p:blipFill>
        <p:spPr>
          <a:xfrm>
            <a:off x="1347279" y="3775220"/>
            <a:ext cx="997132" cy="849086"/>
          </a:xfrm>
          <a:prstGeom prst="rect">
            <a:avLst/>
          </a:prstGeom>
        </p:spPr>
      </p:pic>
      <p:pic>
        <p:nvPicPr>
          <p:cNvPr id="12" name="Tijdelijke aanduiding voor inhoud 4">
            <a:extLst>
              <a:ext uri="{FF2B5EF4-FFF2-40B4-BE49-F238E27FC236}">
                <a16:creationId xmlns:a16="http://schemas.microsoft.com/office/drawing/2014/main" id="{04B804CC-C120-BB80-1814-9BB65E8C3794}"/>
              </a:ext>
            </a:extLst>
          </p:cNvPr>
          <p:cNvPicPr>
            <a:picLocks noChangeAspect="1"/>
          </p:cNvPicPr>
          <p:nvPr/>
        </p:nvPicPr>
        <p:blipFill rotWithShape="1">
          <a:blip r:embed="rId2"/>
          <a:srcRect l="53153" t="44865" r="34747" b="45788"/>
          <a:stretch/>
        </p:blipFill>
        <p:spPr>
          <a:xfrm>
            <a:off x="2542904" y="3579222"/>
            <a:ext cx="1454330" cy="698863"/>
          </a:xfrm>
          <a:prstGeom prst="rect">
            <a:avLst/>
          </a:prstGeom>
        </p:spPr>
      </p:pic>
      <p:pic>
        <p:nvPicPr>
          <p:cNvPr id="13" name="Tijdelijke aanduiding voor inhoud 4">
            <a:extLst>
              <a:ext uri="{FF2B5EF4-FFF2-40B4-BE49-F238E27FC236}">
                <a16:creationId xmlns:a16="http://schemas.microsoft.com/office/drawing/2014/main" id="{1DE0134C-8136-4BCD-E545-591207D01353}"/>
              </a:ext>
            </a:extLst>
          </p:cNvPr>
          <p:cNvPicPr>
            <a:picLocks noChangeAspect="1"/>
          </p:cNvPicPr>
          <p:nvPr/>
        </p:nvPicPr>
        <p:blipFill rotWithShape="1">
          <a:blip r:embed="rId2"/>
          <a:srcRect l="67716" t="33771" r="21996" b="54873"/>
          <a:stretch/>
        </p:blipFill>
        <p:spPr>
          <a:xfrm>
            <a:off x="2651760" y="4443450"/>
            <a:ext cx="1236617" cy="849086"/>
          </a:xfrm>
          <a:prstGeom prst="rect">
            <a:avLst/>
          </a:prstGeom>
        </p:spPr>
      </p:pic>
      <p:pic>
        <p:nvPicPr>
          <p:cNvPr id="14" name="Tijdelijke aanduiding voor inhoud 4">
            <a:extLst>
              <a:ext uri="{FF2B5EF4-FFF2-40B4-BE49-F238E27FC236}">
                <a16:creationId xmlns:a16="http://schemas.microsoft.com/office/drawing/2014/main" id="{0BA41E0D-3D26-A50E-3DC5-CBAB1FB21ED7}"/>
              </a:ext>
            </a:extLst>
          </p:cNvPr>
          <p:cNvPicPr>
            <a:picLocks noChangeAspect="1"/>
          </p:cNvPicPr>
          <p:nvPr/>
        </p:nvPicPr>
        <p:blipFill rotWithShape="1">
          <a:blip r:embed="rId2"/>
          <a:srcRect l="83454" t="42110" r="6258" b="46534"/>
          <a:stretch/>
        </p:blipFill>
        <p:spPr>
          <a:xfrm>
            <a:off x="4320956" y="4162598"/>
            <a:ext cx="1236617" cy="849086"/>
          </a:xfrm>
          <a:prstGeom prst="rect">
            <a:avLst/>
          </a:prstGeom>
        </p:spPr>
      </p:pic>
      <p:pic>
        <p:nvPicPr>
          <p:cNvPr id="15" name="Tijdelijke aanduiding voor inhoud 4">
            <a:extLst>
              <a:ext uri="{FF2B5EF4-FFF2-40B4-BE49-F238E27FC236}">
                <a16:creationId xmlns:a16="http://schemas.microsoft.com/office/drawing/2014/main" id="{FF4AFCA1-460B-9CDE-6569-A04402C29C7E}"/>
              </a:ext>
            </a:extLst>
          </p:cNvPr>
          <p:cNvPicPr>
            <a:picLocks noChangeAspect="1"/>
          </p:cNvPicPr>
          <p:nvPr/>
        </p:nvPicPr>
        <p:blipFill rotWithShape="1">
          <a:blip r:embed="rId2"/>
          <a:srcRect l="5382" t="72331" r="84330" b="17913"/>
          <a:stretch/>
        </p:blipFill>
        <p:spPr>
          <a:xfrm>
            <a:off x="4596625" y="5292536"/>
            <a:ext cx="1236617" cy="729441"/>
          </a:xfrm>
          <a:prstGeom prst="rect">
            <a:avLst/>
          </a:prstGeom>
        </p:spPr>
      </p:pic>
      <p:pic>
        <p:nvPicPr>
          <p:cNvPr id="16" name="Tijdelijke aanduiding voor inhoud 4">
            <a:extLst>
              <a:ext uri="{FF2B5EF4-FFF2-40B4-BE49-F238E27FC236}">
                <a16:creationId xmlns:a16="http://schemas.microsoft.com/office/drawing/2014/main" id="{D28E0444-F83C-D261-FD21-1EF594B5F8C6}"/>
              </a:ext>
            </a:extLst>
          </p:cNvPr>
          <p:cNvPicPr>
            <a:picLocks noChangeAspect="1"/>
          </p:cNvPicPr>
          <p:nvPr/>
        </p:nvPicPr>
        <p:blipFill rotWithShape="1">
          <a:blip r:embed="rId2"/>
          <a:srcRect l="21140" t="78457" r="68572" b="11787"/>
          <a:stretch/>
        </p:blipFill>
        <p:spPr>
          <a:xfrm>
            <a:off x="6106971" y="5135782"/>
            <a:ext cx="1236617" cy="729441"/>
          </a:xfrm>
          <a:prstGeom prst="rect">
            <a:avLst/>
          </a:prstGeom>
        </p:spPr>
      </p:pic>
      <p:pic>
        <p:nvPicPr>
          <p:cNvPr id="17" name="Tijdelijke aanduiding voor inhoud 4">
            <a:extLst>
              <a:ext uri="{FF2B5EF4-FFF2-40B4-BE49-F238E27FC236}">
                <a16:creationId xmlns:a16="http://schemas.microsoft.com/office/drawing/2014/main" id="{9F3CE146-D03A-F641-456E-FA9CF91FA8B5}"/>
              </a:ext>
            </a:extLst>
          </p:cNvPr>
          <p:cNvPicPr>
            <a:picLocks noChangeAspect="1"/>
          </p:cNvPicPr>
          <p:nvPr/>
        </p:nvPicPr>
        <p:blipFill rotWithShape="1">
          <a:blip r:embed="rId2"/>
          <a:srcRect l="36188" t="72167" r="53524" b="18077"/>
          <a:stretch/>
        </p:blipFill>
        <p:spPr>
          <a:xfrm>
            <a:off x="6833223" y="4406341"/>
            <a:ext cx="1236617" cy="729441"/>
          </a:xfrm>
          <a:prstGeom prst="rect">
            <a:avLst/>
          </a:prstGeom>
        </p:spPr>
      </p:pic>
      <p:pic>
        <p:nvPicPr>
          <p:cNvPr id="18" name="Tijdelijke aanduiding voor inhoud 4">
            <a:extLst>
              <a:ext uri="{FF2B5EF4-FFF2-40B4-BE49-F238E27FC236}">
                <a16:creationId xmlns:a16="http://schemas.microsoft.com/office/drawing/2014/main" id="{ADA56588-A31F-6623-6396-3752F221A929}"/>
              </a:ext>
            </a:extLst>
          </p:cNvPr>
          <p:cNvPicPr>
            <a:picLocks noChangeAspect="1"/>
          </p:cNvPicPr>
          <p:nvPr/>
        </p:nvPicPr>
        <p:blipFill rotWithShape="1">
          <a:blip r:embed="rId2"/>
          <a:srcRect l="52109" t="74157" r="37603" b="16087"/>
          <a:stretch/>
        </p:blipFill>
        <p:spPr>
          <a:xfrm>
            <a:off x="8303625" y="4503272"/>
            <a:ext cx="1236617" cy="729441"/>
          </a:xfrm>
          <a:prstGeom prst="rect">
            <a:avLst/>
          </a:prstGeom>
        </p:spPr>
      </p:pic>
      <p:pic>
        <p:nvPicPr>
          <p:cNvPr id="19" name="Tijdelijke aanduiding voor inhoud 4">
            <a:extLst>
              <a:ext uri="{FF2B5EF4-FFF2-40B4-BE49-F238E27FC236}">
                <a16:creationId xmlns:a16="http://schemas.microsoft.com/office/drawing/2014/main" id="{F8C86CFA-6D52-5534-C981-831556AC3673}"/>
              </a:ext>
            </a:extLst>
          </p:cNvPr>
          <p:cNvPicPr>
            <a:picLocks noChangeAspect="1"/>
          </p:cNvPicPr>
          <p:nvPr/>
        </p:nvPicPr>
        <p:blipFill rotWithShape="1">
          <a:blip r:embed="rId2"/>
          <a:srcRect l="67452" t="81859" r="18964" b="8384"/>
          <a:stretch/>
        </p:blipFill>
        <p:spPr>
          <a:xfrm>
            <a:off x="9458184" y="3621382"/>
            <a:ext cx="1632858" cy="729441"/>
          </a:xfrm>
          <a:prstGeom prst="rect">
            <a:avLst/>
          </a:prstGeom>
        </p:spPr>
      </p:pic>
      <p:pic>
        <p:nvPicPr>
          <p:cNvPr id="20" name="Tijdelijke aanduiding voor inhoud 4">
            <a:extLst>
              <a:ext uri="{FF2B5EF4-FFF2-40B4-BE49-F238E27FC236}">
                <a16:creationId xmlns:a16="http://schemas.microsoft.com/office/drawing/2014/main" id="{21374B24-D166-F7F2-596A-938E3B688AAA}"/>
              </a:ext>
            </a:extLst>
          </p:cNvPr>
          <p:cNvPicPr>
            <a:picLocks noChangeAspect="1"/>
          </p:cNvPicPr>
          <p:nvPr/>
        </p:nvPicPr>
        <p:blipFill rotWithShape="1">
          <a:blip r:embed="rId2"/>
          <a:srcRect l="82883" t="79935" r="3533" b="10308"/>
          <a:stretch/>
        </p:blipFill>
        <p:spPr>
          <a:xfrm>
            <a:off x="10554461" y="2882588"/>
            <a:ext cx="1632858" cy="729441"/>
          </a:xfrm>
          <a:prstGeom prst="rect">
            <a:avLst/>
          </a:prstGeom>
        </p:spPr>
      </p:pic>
      <p:sp>
        <p:nvSpPr>
          <p:cNvPr id="5" name="Wolk 4">
            <a:extLst>
              <a:ext uri="{FF2B5EF4-FFF2-40B4-BE49-F238E27FC236}">
                <a16:creationId xmlns:a16="http://schemas.microsoft.com/office/drawing/2014/main" id="{128D252E-8ACC-E529-B715-C54DB072E8A5}"/>
              </a:ext>
            </a:extLst>
          </p:cNvPr>
          <p:cNvSpPr/>
          <p:nvPr/>
        </p:nvSpPr>
        <p:spPr>
          <a:xfrm>
            <a:off x="4326983" y="5052545"/>
            <a:ext cx="1775899" cy="1160118"/>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1994B663-54DD-80DB-AD1F-3C2BF15B44CB}"/>
              </a:ext>
            </a:extLst>
          </p:cNvPr>
          <p:cNvSpPr txBox="1">
            <a:spLocks/>
          </p:cNvSpPr>
          <p:nvPr/>
        </p:nvSpPr>
        <p:spPr>
          <a:xfrm>
            <a:off x="2981884" y="1357361"/>
            <a:ext cx="5821907" cy="460201"/>
          </a:xfrm>
          <a:prstGeom prst="rect">
            <a:avLst/>
          </a:prstGeom>
        </p:spPr>
        <p:txBody>
          <a:bodyPr vert="horz" lIns="91440" tIns="45720" rIns="91440" bIns="45720" rtlCol="0">
            <a:normAutofit fontScale="85000" lnSpcReduction="10000"/>
          </a:bodyPr>
          <a:lstStyle>
            <a:lvl1pPr marL="228595" indent="-228595" algn="l" defTabSz="914380" rtl="0" eaLnBrk="1" latinLnBrk="0" hangingPunct="1">
              <a:lnSpc>
                <a:spcPct val="90000"/>
              </a:lnSpc>
              <a:spcBef>
                <a:spcPts val="1000"/>
              </a:spcBef>
              <a:buFont typeface="Arial" panose="020B0604020202020204" pitchFamily="34" charset="0"/>
              <a:buChar char="•"/>
              <a:defRPr sz="2400" kern="1200" baseline="0">
                <a:solidFill>
                  <a:srgbClr val="000000"/>
                </a:solidFill>
                <a:latin typeface="Raleway" panose="020B0503030101060003" pitchFamily="34" charset="77"/>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6"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7"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7"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7"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a:t>Waar zien we het contextrijk opleiden terug?</a:t>
            </a:r>
          </a:p>
        </p:txBody>
      </p:sp>
      <p:sp>
        <p:nvSpPr>
          <p:cNvPr id="7" name="Wolk 6">
            <a:extLst>
              <a:ext uri="{FF2B5EF4-FFF2-40B4-BE49-F238E27FC236}">
                <a16:creationId xmlns:a16="http://schemas.microsoft.com/office/drawing/2014/main" id="{FD287A66-9F5A-8C93-3408-C34C039FE3B9}"/>
              </a:ext>
            </a:extLst>
          </p:cNvPr>
          <p:cNvSpPr/>
          <p:nvPr/>
        </p:nvSpPr>
        <p:spPr>
          <a:xfrm>
            <a:off x="865383" y="3848050"/>
            <a:ext cx="1627899" cy="995030"/>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Wolk 20">
            <a:extLst>
              <a:ext uri="{FF2B5EF4-FFF2-40B4-BE49-F238E27FC236}">
                <a16:creationId xmlns:a16="http://schemas.microsoft.com/office/drawing/2014/main" id="{2B127705-0AD6-255B-1EEE-73B807F6ED89}"/>
              </a:ext>
            </a:extLst>
          </p:cNvPr>
          <p:cNvSpPr/>
          <p:nvPr/>
        </p:nvSpPr>
        <p:spPr>
          <a:xfrm>
            <a:off x="6749022" y="4259790"/>
            <a:ext cx="1511441" cy="1033443"/>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Wolk 21">
            <a:extLst>
              <a:ext uri="{FF2B5EF4-FFF2-40B4-BE49-F238E27FC236}">
                <a16:creationId xmlns:a16="http://schemas.microsoft.com/office/drawing/2014/main" id="{633F8E6A-0026-A24D-9B22-E3BF0FCCF547}"/>
              </a:ext>
            </a:extLst>
          </p:cNvPr>
          <p:cNvSpPr/>
          <p:nvPr/>
        </p:nvSpPr>
        <p:spPr>
          <a:xfrm>
            <a:off x="5833242" y="5027065"/>
            <a:ext cx="1511441" cy="1033443"/>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Rechte verbindingslijn met pijl 23">
            <a:extLst>
              <a:ext uri="{FF2B5EF4-FFF2-40B4-BE49-F238E27FC236}">
                <a16:creationId xmlns:a16="http://schemas.microsoft.com/office/drawing/2014/main" id="{EB640F24-920A-0CF5-3E18-BD77FE143D2D}"/>
              </a:ext>
            </a:extLst>
          </p:cNvPr>
          <p:cNvCxnSpPr>
            <a:cxnSpLocks/>
          </p:cNvCxnSpPr>
          <p:nvPr/>
        </p:nvCxnSpPr>
        <p:spPr>
          <a:xfrm flipH="1">
            <a:off x="5294807" y="2400274"/>
            <a:ext cx="76587" cy="2102549"/>
          </a:xfrm>
          <a:prstGeom prst="straightConnector1">
            <a:avLst/>
          </a:prstGeom>
          <a:ln>
            <a:solidFill>
              <a:srgbClr val="00555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6D0AAB8C-0FDB-6B24-812E-BBC3E58D1119}"/>
              </a:ext>
            </a:extLst>
          </p:cNvPr>
          <p:cNvCxnSpPr>
            <a:cxnSpLocks/>
          </p:cNvCxnSpPr>
          <p:nvPr/>
        </p:nvCxnSpPr>
        <p:spPr>
          <a:xfrm flipH="1">
            <a:off x="2493282" y="2219593"/>
            <a:ext cx="1580539" cy="1436526"/>
          </a:xfrm>
          <a:prstGeom prst="straightConnector1">
            <a:avLst/>
          </a:prstGeom>
          <a:ln>
            <a:solidFill>
              <a:srgbClr val="00555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CBDC6633-15E9-74F4-BE71-4368C7687CD5}"/>
              </a:ext>
            </a:extLst>
          </p:cNvPr>
          <p:cNvCxnSpPr>
            <a:cxnSpLocks/>
          </p:cNvCxnSpPr>
          <p:nvPr/>
        </p:nvCxnSpPr>
        <p:spPr>
          <a:xfrm>
            <a:off x="5906476" y="2342943"/>
            <a:ext cx="262209" cy="2157888"/>
          </a:xfrm>
          <a:prstGeom prst="straightConnector1">
            <a:avLst/>
          </a:prstGeom>
          <a:ln>
            <a:solidFill>
              <a:srgbClr val="00555C"/>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F5953844-218D-D9BB-E32B-D59A635EB3D9}"/>
              </a:ext>
            </a:extLst>
          </p:cNvPr>
          <p:cNvCxnSpPr>
            <a:cxnSpLocks/>
          </p:cNvCxnSpPr>
          <p:nvPr/>
        </p:nvCxnSpPr>
        <p:spPr>
          <a:xfrm>
            <a:off x="6774423" y="2219593"/>
            <a:ext cx="481717" cy="1980170"/>
          </a:xfrm>
          <a:prstGeom prst="straightConnector1">
            <a:avLst/>
          </a:prstGeom>
          <a:ln>
            <a:solidFill>
              <a:srgbClr val="00555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1CC09A3F-E4B5-D21A-B6C7-40B00BEE633E}"/>
              </a:ext>
            </a:extLst>
          </p:cNvPr>
          <p:cNvCxnSpPr>
            <a:cxnSpLocks/>
          </p:cNvCxnSpPr>
          <p:nvPr/>
        </p:nvCxnSpPr>
        <p:spPr>
          <a:xfrm>
            <a:off x="7113099" y="2030090"/>
            <a:ext cx="2333717" cy="1379263"/>
          </a:xfrm>
          <a:prstGeom prst="straightConnector1">
            <a:avLst/>
          </a:prstGeom>
          <a:ln>
            <a:solidFill>
              <a:srgbClr val="00555C"/>
            </a:solidFill>
            <a:tailEnd type="triangle"/>
          </a:ln>
        </p:spPr>
        <p:style>
          <a:lnRef idx="1">
            <a:schemeClr val="accent1"/>
          </a:lnRef>
          <a:fillRef idx="0">
            <a:schemeClr val="accent1"/>
          </a:fillRef>
          <a:effectRef idx="0">
            <a:schemeClr val="accent1"/>
          </a:effectRef>
          <a:fontRef idx="minor">
            <a:schemeClr val="tx1"/>
          </a:fontRef>
        </p:style>
      </p:cxnSp>
      <p:sp>
        <p:nvSpPr>
          <p:cNvPr id="2" name="Wolk 1">
            <a:extLst>
              <a:ext uri="{FF2B5EF4-FFF2-40B4-BE49-F238E27FC236}">
                <a16:creationId xmlns:a16="http://schemas.microsoft.com/office/drawing/2014/main" id="{70B0C341-E183-86C1-E37E-1B79187CA064}"/>
              </a:ext>
            </a:extLst>
          </p:cNvPr>
          <p:cNvSpPr/>
          <p:nvPr/>
        </p:nvSpPr>
        <p:spPr>
          <a:xfrm>
            <a:off x="9256888" y="3469380"/>
            <a:ext cx="1511441" cy="1033443"/>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a:extLst>
              <a:ext uri="{FF2B5EF4-FFF2-40B4-BE49-F238E27FC236}">
                <a16:creationId xmlns:a16="http://schemas.microsoft.com/office/drawing/2014/main" id="{170FD79A-F031-DADB-9A2E-BAC01B6B5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84" b="65677"/>
          <a:stretch/>
        </p:blipFill>
        <p:spPr bwMode="auto">
          <a:xfrm>
            <a:off x="9256888" y="0"/>
            <a:ext cx="2939834" cy="208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8186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0176-BB57-E332-70C0-1AB1FB4F15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0EE125-CE92-6904-2BBB-7CA99F84E3BB}"/>
              </a:ext>
            </a:extLst>
          </p:cNvPr>
          <p:cNvSpPr>
            <a:spLocks noGrp="1"/>
          </p:cNvSpPr>
          <p:nvPr>
            <p:ph type="ctrTitle"/>
          </p:nvPr>
        </p:nvSpPr>
        <p:spPr/>
        <p:txBody>
          <a:bodyPr/>
          <a:lstStyle/>
          <a:p>
            <a:r>
              <a:rPr lang="nl-NL"/>
              <a:t>IBO’s aan Units koppelen (’24-’25)</a:t>
            </a:r>
          </a:p>
        </p:txBody>
      </p:sp>
      <p:sp>
        <p:nvSpPr>
          <p:cNvPr id="5" name="Ondertitel 4">
            <a:extLst>
              <a:ext uri="{FF2B5EF4-FFF2-40B4-BE49-F238E27FC236}">
                <a16:creationId xmlns:a16="http://schemas.microsoft.com/office/drawing/2014/main" id="{701CD9F4-77F2-6165-D3ED-645F68806FE2}"/>
              </a:ext>
            </a:extLst>
          </p:cNvPr>
          <p:cNvSpPr>
            <a:spLocks noGrp="1"/>
          </p:cNvSpPr>
          <p:nvPr>
            <p:ph type="subTitle" idx="13"/>
          </p:nvPr>
        </p:nvSpPr>
        <p:spPr/>
        <p:txBody>
          <a:bodyPr>
            <a:normAutofit fontScale="85000" lnSpcReduction="10000"/>
          </a:bodyPr>
          <a:lstStyle/>
          <a:p>
            <a:r>
              <a:rPr lang="nl-NL" dirty="0"/>
              <a:t>Welke units staan waar centraal?</a:t>
            </a:r>
          </a:p>
        </p:txBody>
      </p:sp>
      <p:graphicFrame>
        <p:nvGraphicFramePr>
          <p:cNvPr id="8" name="Tabel 7">
            <a:extLst>
              <a:ext uri="{FF2B5EF4-FFF2-40B4-BE49-F238E27FC236}">
                <a16:creationId xmlns:a16="http://schemas.microsoft.com/office/drawing/2014/main" id="{ACC286E2-0AD2-A8E9-BC4A-1117E7A4AAAE}"/>
              </a:ext>
            </a:extLst>
          </p:cNvPr>
          <p:cNvGraphicFramePr>
            <a:graphicFrameLocks noGrp="1"/>
          </p:cNvGraphicFramePr>
          <p:nvPr>
            <p:extLst>
              <p:ext uri="{D42A27DB-BD31-4B8C-83A1-F6EECF244321}">
                <p14:modId xmlns:p14="http://schemas.microsoft.com/office/powerpoint/2010/main" val="1128317075"/>
              </p:ext>
            </p:extLst>
          </p:nvPr>
        </p:nvGraphicFramePr>
        <p:xfrm>
          <a:off x="411370" y="2554596"/>
          <a:ext cx="11369260" cy="2524993"/>
        </p:xfrm>
        <a:graphic>
          <a:graphicData uri="http://schemas.openxmlformats.org/drawingml/2006/table">
            <a:tbl>
              <a:tblPr/>
              <a:tblGrid>
                <a:gridCol w="1441277">
                  <a:extLst>
                    <a:ext uri="{9D8B030D-6E8A-4147-A177-3AD203B41FA5}">
                      <a16:colId xmlns:a16="http://schemas.microsoft.com/office/drawing/2014/main" val="3003209785"/>
                    </a:ext>
                  </a:extLst>
                </a:gridCol>
                <a:gridCol w="716981">
                  <a:extLst>
                    <a:ext uri="{9D8B030D-6E8A-4147-A177-3AD203B41FA5}">
                      <a16:colId xmlns:a16="http://schemas.microsoft.com/office/drawing/2014/main" val="4098440820"/>
                    </a:ext>
                  </a:extLst>
                </a:gridCol>
                <a:gridCol w="636502">
                  <a:extLst>
                    <a:ext uri="{9D8B030D-6E8A-4147-A177-3AD203B41FA5}">
                      <a16:colId xmlns:a16="http://schemas.microsoft.com/office/drawing/2014/main" val="3003715248"/>
                    </a:ext>
                  </a:extLst>
                </a:gridCol>
                <a:gridCol w="768193">
                  <a:extLst>
                    <a:ext uri="{9D8B030D-6E8A-4147-A177-3AD203B41FA5}">
                      <a16:colId xmlns:a16="http://schemas.microsoft.com/office/drawing/2014/main" val="293418712"/>
                    </a:ext>
                  </a:extLst>
                </a:gridCol>
                <a:gridCol w="768193">
                  <a:extLst>
                    <a:ext uri="{9D8B030D-6E8A-4147-A177-3AD203B41FA5}">
                      <a16:colId xmlns:a16="http://schemas.microsoft.com/office/drawing/2014/main" val="514838780"/>
                    </a:ext>
                  </a:extLst>
                </a:gridCol>
                <a:gridCol w="643819">
                  <a:extLst>
                    <a:ext uri="{9D8B030D-6E8A-4147-A177-3AD203B41FA5}">
                      <a16:colId xmlns:a16="http://schemas.microsoft.com/office/drawing/2014/main" val="1120686189"/>
                    </a:ext>
                  </a:extLst>
                </a:gridCol>
                <a:gridCol w="680400">
                  <a:extLst>
                    <a:ext uri="{9D8B030D-6E8A-4147-A177-3AD203B41FA5}">
                      <a16:colId xmlns:a16="http://schemas.microsoft.com/office/drawing/2014/main" val="1981207974"/>
                    </a:ext>
                  </a:extLst>
                </a:gridCol>
                <a:gridCol w="709665">
                  <a:extLst>
                    <a:ext uri="{9D8B030D-6E8A-4147-A177-3AD203B41FA5}">
                      <a16:colId xmlns:a16="http://schemas.microsoft.com/office/drawing/2014/main" val="1922389854"/>
                    </a:ext>
                  </a:extLst>
                </a:gridCol>
                <a:gridCol w="471890">
                  <a:extLst>
                    <a:ext uri="{9D8B030D-6E8A-4147-A177-3AD203B41FA5}">
                      <a16:colId xmlns:a16="http://schemas.microsoft.com/office/drawing/2014/main" val="159503237"/>
                    </a:ext>
                  </a:extLst>
                </a:gridCol>
                <a:gridCol w="490180">
                  <a:extLst>
                    <a:ext uri="{9D8B030D-6E8A-4147-A177-3AD203B41FA5}">
                      <a16:colId xmlns:a16="http://schemas.microsoft.com/office/drawing/2014/main" val="3993063737"/>
                    </a:ext>
                  </a:extLst>
                </a:gridCol>
                <a:gridCol w="607238">
                  <a:extLst>
                    <a:ext uri="{9D8B030D-6E8A-4147-A177-3AD203B41FA5}">
                      <a16:colId xmlns:a16="http://schemas.microsoft.com/office/drawing/2014/main" val="625871164"/>
                    </a:ext>
                  </a:extLst>
                </a:gridCol>
                <a:gridCol w="449941">
                  <a:extLst>
                    <a:ext uri="{9D8B030D-6E8A-4147-A177-3AD203B41FA5}">
                      <a16:colId xmlns:a16="http://schemas.microsoft.com/office/drawing/2014/main" val="4085316022"/>
                    </a:ext>
                  </a:extLst>
                </a:gridCol>
                <a:gridCol w="570658">
                  <a:extLst>
                    <a:ext uri="{9D8B030D-6E8A-4147-A177-3AD203B41FA5}">
                      <a16:colId xmlns:a16="http://schemas.microsoft.com/office/drawing/2014/main" val="3670861671"/>
                    </a:ext>
                  </a:extLst>
                </a:gridCol>
                <a:gridCol w="384097">
                  <a:extLst>
                    <a:ext uri="{9D8B030D-6E8A-4147-A177-3AD203B41FA5}">
                      <a16:colId xmlns:a16="http://schemas.microsoft.com/office/drawing/2014/main" val="3267970523"/>
                    </a:ext>
                  </a:extLst>
                </a:gridCol>
                <a:gridCol w="413361">
                  <a:extLst>
                    <a:ext uri="{9D8B030D-6E8A-4147-A177-3AD203B41FA5}">
                      <a16:colId xmlns:a16="http://schemas.microsoft.com/office/drawing/2014/main" val="1500157213"/>
                    </a:ext>
                  </a:extLst>
                </a:gridCol>
                <a:gridCol w="782826">
                  <a:extLst>
                    <a:ext uri="{9D8B030D-6E8A-4147-A177-3AD203B41FA5}">
                      <a16:colId xmlns:a16="http://schemas.microsoft.com/office/drawing/2014/main" val="1179357028"/>
                    </a:ext>
                  </a:extLst>
                </a:gridCol>
                <a:gridCol w="834039">
                  <a:extLst>
                    <a:ext uri="{9D8B030D-6E8A-4147-A177-3AD203B41FA5}">
                      <a16:colId xmlns:a16="http://schemas.microsoft.com/office/drawing/2014/main" val="3576074498"/>
                    </a:ext>
                  </a:extLst>
                </a:gridCol>
              </a:tblGrid>
              <a:tr h="197700">
                <a:tc>
                  <a:txBody>
                    <a:bodyPr/>
                    <a:lstStyle/>
                    <a:p>
                      <a:pPr algn="l" fontAlgn="b"/>
                      <a:r>
                        <a:rPr lang="nl-NL" sz="500" b="1" i="0" u="none" strike="noStrike">
                          <a:solidFill>
                            <a:srgbClr val="000000"/>
                          </a:solidFill>
                          <a:effectLst/>
                          <a:latin typeface="Raleway" pitchFamily="2" charset="0"/>
                        </a:rPr>
                        <a:t>jaar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b"/>
                      <a:r>
                        <a:rPr lang="nl-NL" sz="500" b="1" i="0" u="none" strike="noStrike">
                          <a:solidFill>
                            <a:srgbClr val="000000"/>
                          </a:solidFill>
                          <a:effectLst/>
                          <a:latin typeface="Raleway" pitchFamily="2" charset="0"/>
                        </a:rPr>
                        <a:t>Leerjaar 1 Beheersen productieproces B1-K1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nl-NL"/>
                    </a:p>
                  </a:txBody>
                  <a:tcPr/>
                </a:tc>
                <a:tc hMerge="1">
                  <a:txBody>
                    <a:bodyPr/>
                    <a:lstStyle/>
                    <a:p>
                      <a:endParaRPr lang="nl-NL"/>
                    </a:p>
                  </a:txBody>
                  <a:tcPr/>
                </a:tc>
                <a:tc hMerge="1">
                  <a:txBody>
                    <a:bodyPr/>
                    <a:lstStyle/>
                    <a:p>
                      <a:endParaRPr lang="nl-NL"/>
                    </a:p>
                  </a:txBody>
                  <a:tcPr/>
                </a:tc>
                <a:tc gridSpan="4">
                  <a:txBody>
                    <a:bodyPr/>
                    <a:lstStyle/>
                    <a:p>
                      <a:pPr algn="ctr" fontAlgn="b"/>
                      <a:r>
                        <a:rPr lang="nl-NL" sz="500" b="1" i="0" u="none" strike="noStrike">
                          <a:solidFill>
                            <a:srgbClr val="000000"/>
                          </a:solidFill>
                          <a:effectLst/>
                          <a:latin typeface="Raleway" pitchFamily="2" charset="0"/>
                        </a:rPr>
                        <a:t>Leerjaar 2 Beheersen productieproces B1-K1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hMerge="1">
                  <a:txBody>
                    <a:bodyPr/>
                    <a:lstStyle/>
                    <a:p>
                      <a:endParaRPr lang="nl-NL"/>
                    </a:p>
                  </a:txBody>
                  <a:tcPr/>
                </a:tc>
                <a:tc hMerge="1">
                  <a:txBody>
                    <a:bodyPr/>
                    <a:lstStyle/>
                    <a:p>
                      <a:endParaRPr lang="nl-NL"/>
                    </a:p>
                  </a:txBody>
                  <a:tcPr/>
                </a:tc>
                <a:tc hMerge="1">
                  <a:txBody>
                    <a:bodyPr/>
                    <a:lstStyle/>
                    <a:p>
                      <a:endParaRPr lang="nl-NL"/>
                    </a:p>
                  </a:txBody>
                  <a:tcPr/>
                </a:tc>
                <a:tc gridSpan="4">
                  <a:txBody>
                    <a:bodyPr/>
                    <a:lstStyle/>
                    <a:p>
                      <a:pPr algn="ctr" fontAlgn="b"/>
                      <a:r>
                        <a:rPr lang="nl-NL" sz="500" b="1" i="0" u="none" strike="noStrike">
                          <a:solidFill>
                            <a:srgbClr val="000000"/>
                          </a:solidFill>
                          <a:effectLst/>
                          <a:latin typeface="Raleway" pitchFamily="2" charset="0"/>
                        </a:rPr>
                        <a:t>Leerjaar 3: Begeleidt werkzaamheden en instrueert medewerkers en/of derden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nl-NL"/>
                    </a:p>
                  </a:txBody>
                  <a:tcPr/>
                </a:tc>
                <a:tc hMerge="1">
                  <a:txBody>
                    <a:bodyPr/>
                    <a:lstStyle/>
                    <a:p>
                      <a:endParaRPr lang="nl-NL"/>
                    </a:p>
                  </a:txBody>
                  <a:tcPr/>
                </a:tc>
                <a:tc hMerge="1">
                  <a:txBody>
                    <a:bodyPr/>
                    <a:lstStyle/>
                    <a:p>
                      <a:endParaRPr lang="nl-NL"/>
                    </a:p>
                  </a:txBody>
                  <a:tcPr/>
                </a:tc>
                <a:tc gridSpan="4">
                  <a:txBody>
                    <a:bodyPr/>
                    <a:lstStyle/>
                    <a:p>
                      <a:pPr algn="ctr" fontAlgn="b"/>
                      <a:r>
                        <a:rPr lang="nl-NL" sz="500" b="1" i="0" u="none" strike="noStrike">
                          <a:solidFill>
                            <a:srgbClr val="000000"/>
                          </a:solidFill>
                          <a:effectLst/>
                          <a:latin typeface="Raleway" pitchFamily="2" charset="0"/>
                        </a:rPr>
                        <a:t>Leerjaar 4: werkt mee aan procesverbetering en productontwikkeling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3159798532"/>
                  </a:ext>
                </a:extLst>
              </a:tr>
              <a:tr h="127576">
                <a:tc>
                  <a:txBody>
                    <a:bodyPr/>
                    <a:lstStyle/>
                    <a:p>
                      <a:pPr algn="l" fontAlgn="b"/>
                      <a:r>
                        <a:rPr lang="nl-NL" sz="500" b="1" i="0" u="none" strike="noStrike">
                          <a:solidFill>
                            <a:srgbClr val="000000"/>
                          </a:solidFill>
                          <a:effectLst/>
                          <a:latin typeface="Raleway" pitchFamily="2" charset="0"/>
                        </a:rPr>
                        <a:t>periode</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nl-NL" sz="500" b="0" i="0" u="none" strike="noStrike">
                          <a:solidFill>
                            <a:srgbClr val="000000"/>
                          </a:solidFill>
                          <a:effectLst/>
                          <a:latin typeface="Raleway" pitchFamily="2" charset="0"/>
                        </a:rPr>
                        <a:t>1</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2</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nl-NL" sz="500" b="0" i="0" u="none" strike="noStrike">
                          <a:solidFill>
                            <a:srgbClr val="000000"/>
                          </a:solidFill>
                          <a:effectLst/>
                          <a:latin typeface="Raleway" pitchFamily="2"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fontAlgn="ctr"/>
                      <a:r>
                        <a:rPr lang="nl-NL" sz="500" b="0" i="0" u="none" strike="noStrike">
                          <a:solidFill>
                            <a:srgbClr val="000000"/>
                          </a:solidFill>
                          <a:effectLst/>
                          <a:latin typeface="Raleway" pitchFamily="2"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a:txBody>
                    <a:bodyPr/>
                    <a:lstStyle/>
                    <a:p>
                      <a:pPr algn="ctr" fontAlgn="ctr"/>
                      <a:r>
                        <a:rPr lang="nl-NL" sz="500" b="0" i="0" u="none" strike="noStrike">
                          <a:solidFill>
                            <a:srgbClr val="000000"/>
                          </a:solidFill>
                          <a:effectLst/>
                          <a:latin typeface="Raleway" pitchFamily="2" charset="0"/>
                        </a:rPr>
                        <a:t>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a:txBody>
                    <a:bodyPr/>
                    <a:lstStyle/>
                    <a:p>
                      <a:pPr algn="ctr" fontAlgn="ctr"/>
                      <a:r>
                        <a:rPr lang="nl-NL" sz="500" b="0" i="0" u="none" strike="noStrike">
                          <a:solidFill>
                            <a:srgbClr val="000000"/>
                          </a:solidFill>
                          <a:effectLst/>
                          <a:latin typeface="Raleway" pitchFamily="2" charset="0"/>
                        </a:rPr>
                        <a:t>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CC"/>
                    </a:solidFill>
                  </a:tcPr>
                </a:tc>
                <a:tc>
                  <a:txBody>
                    <a:bodyPr/>
                    <a:lstStyle/>
                    <a:p>
                      <a:pPr algn="ctr" fontAlgn="ctr"/>
                      <a:r>
                        <a:rPr lang="nl-NL" sz="500" b="0" i="0" u="none" strike="noStrike">
                          <a:solidFill>
                            <a:srgbClr val="000000"/>
                          </a:solidFill>
                          <a:effectLst/>
                          <a:latin typeface="Raleway" pitchFamily="2"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CC"/>
                    </a:solidFill>
                  </a:tcPr>
                </a:tc>
                <a:tc>
                  <a:txBody>
                    <a:bodyPr/>
                    <a:lstStyle/>
                    <a:p>
                      <a:pPr algn="ctr" fontAlgn="ctr"/>
                      <a:r>
                        <a:rPr lang="nl-NL" sz="500" b="0" i="0" u="none" strike="noStrike">
                          <a:solidFill>
                            <a:srgbClr val="000000"/>
                          </a:solidFill>
                          <a:effectLst/>
                          <a:latin typeface="Raleway" pitchFamily="2"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CC"/>
                    </a:solidFill>
                  </a:tcPr>
                </a:tc>
                <a:tc>
                  <a:txBody>
                    <a:bodyPr/>
                    <a:lstStyle/>
                    <a:p>
                      <a:pPr algn="ctr" fontAlgn="ctr"/>
                      <a:r>
                        <a:rPr lang="nl-NL" sz="500" b="0" i="0" u="none" strike="noStrike">
                          <a:solidFill>
                            <a:srgbClr val="000000"/>
                          </a:solidFill>
                          <a:effectLst/>
                          <a:latin typeface="Raleway" pitchFamily="2" charset="0"/>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CC"/>
                    </a:solidFill>
                  </a:tcPr>
                </a:tc>
                <a:tc>
                  <a:txBody>
                    <a:bodyPr/>
                    <a:lstStyle/>
                    <a:p>
                      <a:pPr algn="ctr" fontAlgn="ctr"/>
                      <a:r>
                        <a:rPr lang="nl-NL" sz="500" b="0" i="0" u="none" strike="noStrike">
                          <a:solidFill>
                            <a:srgbClr val="000000"/>
                          </a:solidFill>
                          <a:effectLst/>
                          <a:latin typeface="Raleway" pitchFamily="2" charset="0"/>
                        </a:rPr>
                        <a:t>13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nl-NL" sz="500" b="0" i="0" u="none" strike="noStrike">
                          <a:solidFill>
                            <a:srgbClr val="000000"/>
                          </a:solidFill>
                          <a:effectLst/>
                          <a:latin typeface="Raleway" pitchFamily="2"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nl-NL" sz="500" b="0" i="0" u="none" strike="noStrike">
                          <a:solidFill>
                            <a:srgbClr val="000000"/>
                          </a:solidFill>
                          <a:effectLst/>
                          <a:latin typeface="Raleway" pitchFamily="2"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nl-NL" sz="500" b="0" i="0" u="none" strike="noStrike">
                          <a:solidFill>
                            <a:srgbClr val="000000"/>
                          </a:solidFill>
                          <a:effectLst/>
                          <a:latin typeface="Raleway" pitchFamily="2" charset="0"/>
                        </a:rPr>
                        <a:t>16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940444710"/>
                  </a:ext>
                </a:extLst>
              </a:tr>
              <a:tr h="123711">
                <a:tc>
                  <a:txBody>
                    <a:bodyPr/>
                    <a:lstStyle/>
                    <a:p>
                      <a:pPr algn="l" fontAlgn="b"/>
                      <a:r>
                        <a:rPr lang="nl-NL" sz="500" b="0" i="0" u="none" strike="noStrike">
                          <a:solidFill>
                            <a:srgbClr val="000000"/>
                          </a:solidFill>
                          <a:effectLst/>
                          <a:latin typeface="Raleway" pitchFamily="2" charset="0"/>
                        </a:rPr>
                        <a:t>duur</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gridSpan="2">
                  <a:txBody>
                    <a:bodyPr/>
                    <a:lstStyle/>
                    <a:p>
                      <a:pPr algn="ctr" fontAlgn="b"/>
                      <a:r>
                        <a:rPr lang="nl-NL" sz="500" b="1" i="0" u="none" strike="noStrike">
                          <a:solidFill>
                            <a:srgbClr val="000000"/>
                          </a:solidFill>
                          <a:effectLst/>
                          <a:latin typeface="Raleway" pitchFamily="2" charset="0"/>
                        </a:rPr>
                        <a:t>20 weken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nl-NL"/>
                    </a:p>
                  </a:txBody>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nl-NL" sz="500" b="0" i="0" u="none" strike="noStrike">
                          <a:solidFill>
                            <a:srgbClr val="000000"/>
                          </a:solidFill>
                          <a:effectLst/>
                          <a:latin typeface="Raleway" pitchFamily="2" charset="0"/>
                        </a:rPr>
                        <a:t>10 weken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gridSpan="2">
                  <a:txBody>
                    <a:bodyPr/>
                    <a:lstStyle/>
                    <a:p>
                      <a:pPr algn="ctr" fontAlgn="b"/>
                      <a:r>
                        <a:rPr lang="nl-NL" sz="500" b="1" i="0" u="none" strike="noStrike">
                          <a:solidFill>
                            <a:srgbClr val="000000"/>
                          </a:solidFill>
                          <a:effectLst/>
                          <a:latin typeface="Raleway" pitchFamily="2" charset="0"/>
                        </a:rPr>
                        <a:t>20 weken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nl-NL"/>
                    </a:p>
                  </a:txBody>
                  <a:tcPr/>
                </a:tc>
                <a:extLst>
                  <a:ext uri="{0D108BD9-81ED-4DB2-BD59-A6C34878D82A}">
                    <a16:rowId xmlns:a16="http://schemas.microsoft.com/office/drawing/2014/main" val="611047617"/>
                  </a:ext>
                </a:extLst>
              </a:tr>
              <a:tr h="144972">
                <a:tc rowSpan="2">
                  <a:txBody>
                    <a:bodyPr/>
                    <a:lstStyle/>
                    <a:p>
                      <a:pPr algn="l" fontAlgn="b"/>
                      <a:r>
                        <a:rPr lang="nl-NL" sz="500" b="0" i="0" u="none" strike="noStrike">
                          <a:solidFill>
                            <a:srgbClr val="000000"/>
                          </a:solidFill>
                          <a:effectLst/>
                          <a:latin typeface="Raleway" pitchFamily="2" charset="0"/>
                        </a:rPr>
                        <a:t>Werkprocessen</a:t>
                      </a:r>
                      <a:endParaRPr lang="nl-NL" sz="5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b"/>
                      <a:r>
                        <a:rPr lang="nl-NL" sz="400" b="1" i="0" u="none" strike="noStrike">
                          <a:solidFill>
                            <a:srgbClr val="000000"/>
                          </a:solidFill>
                          <a:effectLst/>
                          <a:latin typeface="Raleway" pitchFamily="2" charset="0"/>
                        </a:rPr>
                        <a:t>B1-K1-W5 (Onderhoud apparatuur)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hMerge="1">
                  <a:txBody>
                    <a:bodyPr/>
                    <a:lstStyle/>
                    <a:p>
                      <a:endParaRPr lang="nl-NL"/>
                    </a:p>
                  </a:txBody>
                  <a:tcPr/>
                </a:tc>
                <a:tc hMerge="1">
                  <a:txBody>
                    <a:bodyPr/>
                    <a:lstStyle/>
                    <a:p>
                      <a:endParaRPr lang="nl-NL"/>
                    </a:p>
                  </a:txBody>
                  <a:tcPr/>
                </a:tc>
                <a:tc gridSpan="2">
                  <a:txBody>
                    <a:bodyPr/>
                    <a:lstStyle/>
                    <a:p>
                      <a:pPr algn="ctr" fontAlgn="b"/>
                      <a:r>
                        <a:rPr lang="nl-NL" sz="400" b="1"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a:txBody>
                    <a:bodyPr/>
                    <a:lstStyle/>
                    <a:p>
                      <a:pPr algn="l" fontAlgn="b"/>
                      <a:r>
                        <a:rPr lang="nl-NL" sz="500" b="1" i="0" u="none" strike="noStrike">
                          <a:solidFill>
                            <a:srgbClr val="000000"/>
                          </a:solidFill>
                          <a:effectLst/>
                          <a:latin typeface="Raleway" pitchFamily="2" charset="0"/>
                        </a:rPr>
                        <a:t> </a:t>
                      </a:r>
                    </a:p>
                  </a:txBody>
                  <a:tcPr marL="0" marR="0" marT="0" marB="0" vert="vert27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nl-NL" sz="500" b="1" i="0" u="none" strike="noStrike">
                          <a:solidFill>
                            <a:srgbClr val="000000"/>
                          </a:solidFill>
                          <a:effectLst/>
                          <a:latin typeface="Raleway" pitchFamily="2" charset="0"/>
                        </a:rPr>
                        <a:t> </a:t>
                      </a:r>
                    </a:p>
                  </a:txBody>
                  <a:tcPr marL="0" marR="0" marT="0" marB="0" vert="vert27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ctr" fontAlgn="b"/>
                      <a:r>
                        <a:rPr lang="nl-NL" sz="500" b="1" i="0" u="none" strike="noStrike">
                          <a:solidFill>
                            <a:srgbClr val="000000"/>
                          </a:solidFill>
                          <a:effectLst/>
                          <a:latin typeface="Raleway" pitchFamily="2" charset="0"/>
                        </a:rPr>
                        <a:t>BPV PvB  B1K1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nl-NL"/>
                    </a:p>
                  </a:txBody>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ctr" fontAlgn="b"/>
                      <a:r>
                        <a:rPr lang="nl-NL" sz="500" b="1" i="0" u="none" strike="noStrike">
                          <a:solidFill>
                            <a:srgbClr val="000000"/>
                          </a:solidFill>
                          <a:effectLst/>
                          <a:latin typeface="Raleway" pitchFamily="2" charset="0"/>
                        </a:rPr>
                        <a:t>BPV PvB B1K3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nl-NL"/>
                    </a:p>
                  </a:txBody>
                  <a:tcPr/>
                </a:tc>
                <a:extLst>
                  <a:ext uri="{0D108BD9-81ED-4DB2-BD59-A6C34878D82A}">
                    <a16:rowId xmlns:a16="http://schemas.microsoft.com/office/drawing/2014/main" val="625044410"/>
                  </a:ext>
                </a:extLst>
              </a:tr>
              <a:tr h="123711">
                <a:tc vMerge="1">
                  <a:txBody>
                    <a:bodyPr/>
                    <a:lstStyle/>
                    <a:p>
                      <a:endParaRPr lang="nl-NL"/>
                    </a:p>
                  </a:txBody>
                  <a:tcPr/>
                </a:tc>
                <a:tc>
                  <a:txBody>
                    <a:bodyPr/>
                    <a:lstStyle/>
                    <a:p>
                      <a:pPr algn="ctr" fontAlgn="b"/>
                      <a:r>
                        <a:rPr lang="nl-NL" sz="400" b="1" i="0" u="none" strike="noStrike">
                          <a:solidFill>
                            <a:srgbClr val="000000"/>
                          </a:solidFill>
                          <a:effectLst/>
                          <a:latin typeface="Raleway" pitchFamily="2" charset="0"/>
                        </a:rPr>
                        <a:t>B1-K1: W1+W6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nl-NL" sz="400" b="1" i="0" u="none" strike="noStrike">
                          <a:solidFill>
                            <a:srgbClr val="000000"/>
                          </a:solidFill>
                          <a:effectLst/>
                          <a:latin typeface="Raleway" pitchFamily="2" charset="0"/>
                        </a:rPr>
                        <a:t>B1-K1:W2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nl-NL" sz="400" b="1" i="0" u="none" strike="noStrike">
                          <a:solidFill>
                            <a:srgbClr val="000000"/>
                          </a:solidFill>
                          <a:effectLst/>
                          <a:latin typeface="Raleway" pitchFamily="2" charset="0"/>
                        </a:rPr>
                        <a:t>B1-K1: W3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nl-NL" sz="400" b="1" i="0" u="none" strike="noStrike">
                          <a:solidFill>
                            <a:srgbClr val="000000"/>
                          </a:solidFill>
                          <a:effectLst/>
                          <a:latin typeface="Raleway" pitchFamily="2" charset="0"/>
                        </a:rPr>
                        <a:t>B1-K1: W4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nl-NL" sz="400" b="1" i="0" u="none" strike="noStrike">
                          <a:solidFill>
                            <a:srgbClr val="000000"/>
                          </a:solidFill>
                          <a:effectLst/>
                          <a:latin typeface="Raleway" pitchFamily="2" charset="0"/>
                        </a:rPr>
                        <a:t>B1-K1-W6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nl-NL" sz="400" b="1" i="0" u="none" strike="noStrike">
                          <a:solidFill>
                            <a:srgbClr val="000000"/>
                          </a:solidFill>
                          <a:effectLst/>
                          <a:latin typeface="Raleway" pitchFamily="2" charset="0"/>
                        </a:rPr>
                        <a:t>B1-K1-W6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nl-NL" sz="400" b="1" i="0" u="none" strike="noStrike">
                          <a:solidFill>
                            <a:srgbClr val="000000"/>
                          </a:solidFill>
                          <a:effectLst/>
                          <a:latin typeface="Raleway" pitchFamily="2" charset="0"/>
                        </a:rPr>
                        <a:t>B1-K1-W6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nl-NL" sz="400" b="1" i="0" u="none" strike="noStrike">
                          <a:solidFill>
                            <a:srgbClr val="000000"/>
                          </a:solidFill>
                          <a:effectLst/>
                          <a:latin typeface="Raleway" pitchFamily="2" charset="0"/>
                        </a:rPr>
                        <a:t>B1-K1-W6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ctr" fontAlgn="b"/>
                      <a:r>
                        <a:rPr lang="nl-NL" sz="500" b="1"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FBFBF"/>
                    </a:solidFill>
                  </a:tcPr>
                </a:tc>
                <a:tc hMerge="1">
                  <a:txBody>
                    <a:bodyPr/>
                    <a:lstStyle/>
                    <a:p>
                      <a:endParaRPr lang="nl-NL"/>
                    </a:p>
                  </a:txBody>
                  <a:tcPr/>
                </a:tc>
                <a:tc gridSpan="2">
                  <a:txBody>
                    <a:bodyPr/>
                    <a:lstStyle/>
                    <a:p>
                      <a:pPr algn="ctr" fontAlgn="b"/>
                      <a:r>
                        <a:rPr lang="nl-NL" sz="500" b="0" i="0" u="none" strike="noStrike">
                          <a:solidFill>
                            <a:srgbClr val="000000"/>
                          </a:solidFill>
                          <a:effectLst/>
                          <a:latin typeface="Raleway" pitchFamily="2" charset="0"/>
                        </a:rPr>
                        <a:t>B1-K2-W1-W2-W3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gridSpan="2">
                  <a:txBody>
                    <a:bodyPr/>
                    <a:lstStyle/>
                    <a:p>
                      <a:pPr algn="ctr" fontAlgn="b"/>
                      <a:r>
                        <a:rPr lang="nl-NL" sz="500" b="0" i="0" u="none" strike="noStrike">
                          <a:solidFill>
                            <a:srgbClr val="000000"/>
                          </a:solidFill>
                          <a:effectLst/>
                          <a:latin typeface="Raleway" pitchFamily="2" charset="0"/>
                        </a:rPr>
                        <a:t>B1-K3-W1-W2-W3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gridSpan="2">
                  <a:txBody>
                    <a:bodyPr/>
                    <a:lstStyle/>
                    <a:p>
                      <a:pPr algn="ctr" fontAlgn="b"/>
                      <a:r>
                        <a:rPr lang="nl-NL" sz="500" b="1"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FBFBF"/>
                    </a:solidFill>
                  </a:tcPr>
                </a:tc>
                <a:tc hMerge="1">
                  <a:txBody>
                    <a:bodyPr/>
                    <a:lstStyle/>
                    <a:p>
                      <a:endParaRPr lang="nl-NL"/>
                    </a:p>
                  </a:txBody>
                  <a:tcPr/>
                </a:tc>
                <a:extLst>
                  <a:ext uri="{0D108BD9-81ED-4DB2-BD59-A6C34878D82A}">
                    <a16:rowId xmlns:a16="http://schemas.microsoft.com/office/drawing/2014/main" val="4149272894"/>
                  </a:ext>
                </a:extLst>
              </a:tr>
              <a:tr h="121776">
                <a:tc rowSpan="2">
                  <a:txBody>
                    <a:bodyPr/>
                    <a:lstStyle/>
                    <a:p>
                      <a:pPr algn="l" fontAlgn="b"/>
                      <a:r>
                        <a:rPr lang="nl-NL" sz="500" b="1" i="0" u="none" strike="noStrike">
                          <a:solidFill>
                            <a:srgbClr val="000000"/>
                          </a:solidFill>
                          <a:effectLst/>
                          <a:latin typeface="Raleway" pitchFamily="2" charset="0"/>
                        </a:rPr>
                        <a:t>IBO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gridSpan="4">
                  <a:txBody>
                    <a:bodyPr/>
                    <a:lstStyle/>
                    <a:p>
                      <a:pPr algn="ctr" fontAlgn="b"/>
                      <a:r>
                        <a:rPr lang="nl-NL" sz="400" b="1"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hMerge="1">
                  <a:txBody>
                    <a:bodyPr/>
                    <a:lstStyle/>
                    <a:p>
                      <a:endParaRPr lang="nl-NL"/>
                    </a:p>
                  </a:txBody>
                  <a:tcPr/>
                </a:tc>
                <a:tc hMerge="1">
                  <a:txBody>
                    <a:bodyPr/>
                    <a:lstStyle/>
                    <a:p>
                      <a:endParaRPr lang="nl-NL"/>
                    </a:p>
                  </a:txBody>
                  <a:tcPr/>
                </a:tc>
                <a:tc gridSpan="2">
                  <a:txBody>
                    <a:bodyPr/>
                    <a:lstStyle/>
                    <a:p>
                      <a:pPr algn="ctr" fontAlgn="b"/>
                      <a:r>
                        <a:rPr lang="nl-NL" sz="400" b="1"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gridSpan="2">
                  <a:txBody>
                    <a:bodyPr/>
                    <a:lstStyle/>
                    <a:p>
                      <a:pPr algn="ctr" fontAlgn="b"/>
                      <a:r>
                        <a:rPr lang="nl-NL" sz="500" b="1"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gridSpan="2">
                  <a:txBody>
                    <a:bodyPr/>
                    <a:lstStyle/>
                    <a:p>
                      <a:pPr algn="ctr" fontAlgn="b"/>
                      <a:r>
                        <a:rPr lang="nl-NL" sz="500" b="1"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FBFBF"/>
                    </a:solidFill>
                  </a:tcPr>
                </a:tc>
                <a:tc hMerge="1">
                  <a:txBody>
                    <a:bodyPr/>
                    <a:lstStyle/>
                    <a:p>
                      <a:endParaRPr lang="nl-NL"/>
                    </a:p>
                  </a:txBody>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ctr" fontAlgn="b"/>
                      <a:r>
                        <a:rPr lang="nl-NL" sz="500" b="0"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gridSpan="2">
                  <a:txBody>
                    <a:bodyPr/>
                    <a:lstStyle/>
                    <a:p>
                      <a:pPr algn="ctr" fontAlgn="b"/>
                      <a:r>
                        <a:rPr lang="nl-NL" sz="500" b="1"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tc hMerge="1">
                  <a:txBody>
                    <a:bodyPr/>
                    <a:lstStyle/>
                    <a:p>
                      <a:endParaRPr lang="nl-NL"/>
                    </a:p>
                  </a:txBody>
                  <a:tcPr/>
                </a:tc>
                <a:extLst>
                  <a:ext uri="{0D108BD9-81ED-4DB2-BD59-A6C34878D82A}">
                    <a16:rowId xmlns:a16="http://schemas.microsoft.com/office/drawing/2014/main" val="2200390839"/>
                  </a:ext>
                </a:extLst>
              </a:tr>
              <a:tr h="127576">
                <a:tc vMerge="1">
                  <a:txBody>
                    <a:bodyPr/>
                    <a:lstStyle/>
                    <a:p>
                      <a:endParaRPr lang="nl-NL"/>
                    </a:p>
                  </a:txBody>
                  <a:tcPr/>
                </a:tc>
                <a:tc>
                  <a:txBody>
                    <a:bodyPr/>
                    <a:lstStyle/>
                    <a:p>
                      <a:pPr algn="ctr" fontAlgn="ctr"/>
                      <a:r>
                        <a:rPr lang="nl-NL" sz="500" b="1" i="0" u="none" strike="noStrike">
                          <a:solidFill>
                            <a:srgbClr val="000000"/>
                          </a:solidFill>
                          <a:effectLst/>
                          <a:latin typeface="Raleway" pitchFamily="2" charset="0"/>
                        </a:rPr>
                        <a:t>IBO-1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nl-NL" sz="500" b="1" i="0" u="none" strike="noStrike">
                          <a:solidFill>
                            <a:srgbClr val="000000"/>
                          </a:solidFill>
                          <a:effectLst/>
                          <a:latin typeface="Raleway" pitchFamily="2" charset="0"/>
                        </a:rPr>
                        <a:t>IBO-2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nl-NL" sz="500" b="1" i="0" u="none" strike="noStrike">
                          <a:solidFill>
                            <a:srgbClr val="000000"/>
                          </a:solidFill>
                          <a:effectLst/>
                          <a:latin typeface="Raleway" pitchFamily="2" charset="0"/>
                        </a:rPr>
                        <a:t>IBO-3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nl-NL" sz="500" b="1" i="0" u="none" strike="noStrike">
                          <a:solidFill>
                            <a:srgbClr val="000000"/>
                          </a:solidFill>
                          <a:effectLst/>
                          <a:latin typeface="Raleway" pitchFamily="2" charset="0"/>
                        </a:rPr>
                        <a:t>IBO-4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gridSpan="2">
                  <a:txBody>
                    <a:bodyPr/>
                    <a:lstStyle/>
                    <a:p>
                      <a:pPr algn="ctr" fontAlgn="ctr"/>
                      <a:r>
                        <a:rPr lang="nl-NL" sz="500" b="1" i="0" u="none" strike="noStrike">
                          <a:solidFill>
                            <a:srgbClr val="000000"/>
                          </a:solidFill>
                          <a:effectLst/>
                          <a:latin typeface="Raleway" pitchFamily="2" charset="0"/>
                        </a:rPr>
                        <a:t>IBO-6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gridSpan="2">
                  <a:txBody>
                    <a:bodyPr/>
                    <a:lstStyle/>
                    <a:p>
                      <a:pPr algn="ctr" fontAlgn="ctr"/>
                      <a:r>
                        <a:rPr lang="nl-NL" sz="500" b="1" i="0" u="none" strike="noStrike">
                          <a:solidFill>
                            <a:srgbClr val="000000"/>
                          </a:solidFill>
                          <a:effectLst/>
                          <a:latin typeface="Raleway" pitchFamily="2" charset="0"/>
                        </a:rPr>
                        <a:t>IBO-7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nl-NL" sz="500" b="0" i="0" u="none" strike="noStrike">
                          <a:solidFill>
                            <a:srgbClr val="000000"/>
                          </a:solidFill>
                          <a:effectLst/>
                          <a:latin typeface="Raleway" pitchFamily="2" charset="0"/>
                        </a:rPr>
                        <a:t>IBO-8 PvB B1K2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gridSpan="2">
                  <a:txBody>
                    <a:bodyPr/>
                    <a:lstStyle/>
                    <a:p>
                      <a:pPr algn="ctr" fontAlgn="b"/>
                      <a:r>
                        <a:rPr lang="nl-NL" sz="500" b="0" i="0" u="none" strike="noStrike">
                          <a:solidFill>
                            <a:srgbClr val="000000"/>
                          </a:solidFill>
                          <a:effectLst/>
                          <a:latin typeface="Raleway" pitchFamily="2" charset="0"/>
                        </a:rPr>
                        <a:t>IBO onderzoek</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nl-NL"/>
                    </a:p>
                  </a:txBody>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986438891"/>
                  </a:ext>
                </a:extLst>
              </a:tr>
              <a:tr h="699734">
                <a:tc>
                  <a:txBody>
                    <a:bodyPr/>
                    <a:lstStyle/>
                    <a:p>
                      <a:pPr algn="l" fontAlgn="b"/>
                      <a:r>
                        <a:rPr lang="nl-NL" sz="500" b="0" i="1" u="none" strike="noStrike">
                          <a:solidFill>
                            <a:srgbClr val="FF0000"/>
                          </a:solidFill>
                          <a:effectLst/>
                          <a:latin typeface="Raleway" pitchFamily="2" charset="0"/>
                        </a:rPr>
                        <a:t>Voorstel: In plaats van een losse IBO 5 Onderhoud B1-K1-W5 deze integreren in elke andere IBO.</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nl-NL" sz="500" b="0" i="0" u="none" strike="noStrike">
                          <a:solidFill>
                            <a:srgbClr val="000000"/>
                          </a:solidFill>
                          <a:effectLst/>
                          <a:latin typeface="Raleway" pitchFamily="2" charset="0"/>
                        </a:rPr>
                        <a:t>Bereid productieproces voor bewaakt geautomatiseerde processen en stuurt deze bij.</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nl-NL" sz="500" b="0" i="0" u="none" strike="noStrike">
                          <a:solidFill>
                            <a:srgbClr val="000000"/>
                          </a:solidFill>
                          <a:effectLst/>
                          <a:latin typeface="Raleway" pitchFamily="2" charset="0"/>
                        </a:rPr>
                        <a:t>Bedient apparatuur</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nl-NL" sz="500" b="0" i="0" u="none" strike="noStrike">
                          <a:solidFill>
                            <a:srgbClr val="000000"/>
                          </a:solidFill>
                          <a:effectLst/>
                          <a:latin typeface="Raleway" pitchFamily="2" charset="0"/>
                        </a:rPr>
                        <a:t>Bewaakt procesverloop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nl-NL" sz="500" b="0" i="0" u="none" strike="noStrike">
                          <a:solidFill>
                            <a:srgbClr val="000000"/>
                          </a:solidFill>
                          <a:effectLst/>
                          <a:latin typeface="Raleway" pitchFamily="2" charset="0"/>
                        </a:rPr>
                        <a:t>Voert kwaliteitscontroles uit aan proces en/of product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ctr"/>
                      <a:r>
                        <a:rPr lang="nl-NL" sz="500" b="0" i="0" u="none" strike="noStrike">
                          <a:solidFill>
                            <a:srgbClr val="000000"/>
                          </a:solidFill>
                          <a:effectLst/>
                          <a:latin typeface="Raleway" pitchFamily="2" charset="0"/>
                        </a:rPr>
                        <a:t>Regelt het geautomatiseerd proces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nl-NL"/>
                    </a:p>
                  </a:txBody>
                  <a:tcPr/>
                </a:tc>
                <a:tc gridSpan="2">
                  <a:txBody>
                    <a:bodyPr/>
                    <a:lstStyle/>
                    <a:p>
                      <a:pPr algn="ctr" fontAlgn="ctr"/>
                      <a:r>
                        <a:rPr lang="nl-NL" sz="500" b="0" i="0" u="none" strike="noStrike">
                          <a:solidFill>
                            <a:srgbClr val="000000"/>
                          </a:solidFill>
                          <a:effectLst/>
                          <a:latin typeface="Raleway" pitchFamily="2" charset="0"/>
                        </a:rPr>
                        <a:t>Bewaakt het geautomatiseerd proces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nl-NL"/>
                    </a:p>
                  </a:txBody>
                  <a:tcPr/>
                </a:tc>
                <a:tc>
                  <a:txBody>
                    <a:bodyPr/>
                    <a:lstStyle/>
                    <a:p>
                      <a:pPr algn="ctr" fontAlgn="ctr"/>
                      <a:r>
                        <a:rPr lang="nl-NL" sz="500" b="0" i="0" u="none" strike="noStrike">
                          <a:solidFill>
                            <a:srgbClr val="000000"/>
                          </a:solidFill>
                          <a:effectLst/>
                          <a:latin typeface="Raleway" pitchFamily="2"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nl-NL" sz="500" b="0" i="0" u="none" strike="noStrike">
                          <a:solidFill>
                            <a:srgbClr val="000000"/>
                          </a:solidFill>
                          <a:effectLst/>
                          <a:latin typeface="Raleway" pitchFamily="2"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nl-NL" sz="500" b="0" i="0" u="none" strike="noStrike">
                          <a:solidFill>
                            <a:srgbClr val="000000"/>
                          </a:solidFill>
                          <a:effectLst/>
                          <a:latin typeface="Raleway" pitchFamily="2" charset="0"/>
                        </a:rPr>
                        <a:t>(maakt) bewaakt planning, (begeleidt en instrueert medewerkers)</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nl-NL"/>
                    </a:p>
                  </a:txBody>
                  <a:tcPr/>
                </a:tc>
                <a:tc gridSpan="2">
                  <a:txBody>
                    <a:bodyPr/>
                    <a:lstStyle/>
                    <a:p>
                      <a:pPr algn="ctr" fontAlgn="ctr"/>
                      <a:r>
                        <a:rPr lang="nl-NL" sz="500" b="0" i="0" u="none" strike="noStrike">
                          <a:solidFill>
                            <a:srgbClr val="000000"/>
                          </a:solidFill>
                          <a:effectLst/>
                          <a:latin typeface="Raleway" pitchFamily="2" charset="0"/>
                        </a:rPr>
                        <a:t>Levert input vanuit de werkvloer/ Stelt een plan op voor de werkvloer/ voert onderhoudswerkzaamheden uit.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nl-NL"/>
                    </a:p>
                  </a:txBody>
                  <a:tcPr/>
                </a:tc>
                <a:tc>
                  <a:txBody>
                    <a:bodyPr/>
                    <a:lstStyle/>
                    <a:p>
                      <a:pPr algn="ctr" fontAlgn="ctr"/>
                      <a:r>
                        <a:rPr lang="nl-NL" sz="500" b="0" i="0" u="none" strike="noStrike">
                          <a:solidFill>
                            <a:srgbClr val="000000"/>
                          </a:solidFill>
                          <a:effectLst/>
                          <a:latin typeface="Raleway" pitchFamily="2"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nl-NL" sz="500" b="0" i="0" u="none" strike="noStrike">
                          <a:solidFill>
                            <a:srgbClr val="000000"/>
                          </a:solidFill>
                          <a:effectLst/>
                          <a:latin typeface="Raleway" pitchFamily="2"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611702127"/>
                  </a:ext>
                </a:extLst>
              </a:tr>
              <a:tr h="123711">
                <a:tc>
                  <a:txBody>
                    <a:bodyPr/>
                    <a:lstStyle/>
                    <a:p>
                      <a:pPr algn="l" fontAlgn="b"/>
                      <a:r>
                        <a:rPr lang="nl-NL" sz="500" b="1" i="0" u="none" strike="noStrike">
                          <a:solidFill>
                            <a:srgbClr val="000000"/>
                          </a:solidFill>
                          <a:effectLst/>
                          <a:latin typeface="Raleway" pitchFamily="2" charset="0"/>
                        </a:rPr>
                        <a:t>Gekoppeld aan Unit: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Raleway" pitchFamily="2"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512491218"/>
                  </a:ext>
                </a:extLst>
              </a:tr>
              <a:tr h="104380">
                <a:tc>
                  <a:txBody>
                    <a:bodyPr/>
                    <a:lstStyle/>
                    <a:p>
                      <a:pPr algn="l" fontAlgn="b"/>
                      <a:r>
                        <a:rPr lang="nl-NL" sz="500" b="0" i="0" u="none" strike="noStrike">
                          <a:solidFill>
                            <a:srgbClr val="000000"/>
                          </a:solidFill>
                          <a:effectLst/>
                          <a:latin typeface="Verdana" panose="020B0604030504040204" pitchFamily="34" charset="0"/>
                        </a:rPr>
                        <a:t>Unit 1: Waterunit</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738287265"/>
                  </a:ext>
                </a:extLst>
              </a:tr>
              <a:tr h="104380">
                <a:tc>
                  <a:txBody>
                    <a:bodyPr/>
                    <a:lstStyle/>
                    <a:p>
                      <a:pPr algn="l" fontAlgn="b"/>
                      <a:r>
                        <a:rPr lang="en-US" sz="500" b="0" i="0" u="none" strike="noStrike">
                          <a:solidFill>
                            <a:srgbClr val="000000"/>
                          </a:solidFill>
                          <a:effectLst/>
                          <a:latin typeface="Verdana" panose="020B0604030504040204" pitchFamily="34" charset="0"/>
                        </a:rPr>
                        <a:t>Unit 2: Reactor Batch Unit</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219167338"/>
                  </a:ext>
                </a:extLst>
              </a:tr>
              <a:tr h="104380">
                <a:tc>
                  <a:txBody>
                    <a:bodyPr/>
                    <a:lstStyle/>
                    <a:p>
                      <a:pPr algn="l" fontAlgn="b"/>
                      <a:r>
                        <a:rPr lang="nl-NL" sz="500" b="0" i="0" u="none" strike="noStrike">
                          <a:solidFill>
                            <a:srgbClr val="000000"/>
                          </a:solidFill>
                          <a:effectLst/>
                          <a:latin typeface="Verdana" panose="020B0604030504040204" pitchFamily="34" charset="0"/>
                        </a:rPr>
                        <a:t>Unit 3: Kristallisatie</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714398230"/>
                  </a:ext>
                </a:extLst>
              </a:tr>
              <a:tr h="104380">
                <a:tc>
                  <a:txBody>
                    <a:bodyPr/>
                    <a:lstStyle/>
                    <a:p>
                      <a:pPr algn="l" fontAlgn="b"/>
                      <a:r>
                        <a:rPr lang="nl-NL" sz="500" b="0" i="0" u="none" strike="noStrike">
                          <a:solidFill>
                            <a:srgbClr val="000000"/>
                          </a:solidFill>
                          <a:effectLst/>
                          <a:latin typeface="Verdana" panose="020B0604030504040204" pitchFamily="34" charset="0"/>
                        </a:rPr>
                        <a:t>Unit 4: Bierbrouwerij</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838542651"/>
                  </a:ext>
                </a:extLst>
              </a:tr>
              <a:tr h="104380">
                <a:tc>
                  <a:txBody>
                    <a:bodyPr/>
                    <a:lstStyle/>
                    <a:p>
                      <a:pPr algn="l" fontAlgn="b"/>
                      <a:r>
                        <a:rPr lang="nl-NL" sz="500" b="0" i="0" u="none" strike="noStrike">
                          <a:solidFill>
                            <a:srgbClr val="000000"/>
                          </a:solidFill>
                          <a:effectLst/>
                          <a:latin typeface="Verdana" panose="020B0604030504040204" pitchFamily="34" charset="0"/>
                        </a:rPr>
                        <a:t>Unit 5: Flow unit</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270110082"/>
                  </a:ext>
                </a:extLst>
              </a:tr>
              <a:tr h="104380">
                <a:tc>
                  <a:txBody>
                    <a:bodyPr/>
                    <a:lstStyle/>
                    <a:p>
                      <a:pPr algn="l" fontAlgn="b"/>
                      <a:r>
                        <a:rPr lang="nl-NL" sz="500" b="0" i="0" u="none" strike="noStrike">
                          <a:solidFill>
                            <a:srgbClr val="000000"/>
                          </a:solidFill>
                          <a:effectLst/>
                          <a:latin typeface="Verdana" panose="020B0604030504040204" pitchFamily="34" charset="0"/>
                        </a:rPr>
                        <a:t>Unit 6: Roerunit</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757042900"/>
                  </a:ext>
                </a:extLst>
              </a:tr>
              <a:tr h="108246">
                <a:tc>
                  <a:txBody>
                    <a:bodyPr/>
                    <a:lstStyle/>
                    <a:p>
                      <a:pPr algn="l" fontAlgn="b"/>
                      <a:r>
                        <a:rPr lang="nl-NL" sz="500" b="0" i="0" u="none" strike="noStrike">
                          <a:solidFill>
                            <a:srgbClr val="000000"/>
                          </a:solidFill>
                          <a:effectLst/>
                          <a:latin typeface="Verdana" panose="020B0604030504040204" pitchFamily="34" charset="0"/>
                        </a:rPr>
                        <a:t>Unit 7: Destillatie</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fontAlgn="b"/>
                      <a:r>
                        <a:rPr lang="nl-NL" sz="5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187945052"/>
                  </a:ext>
                </a:extLst>
              </a:tr>
            </a:tbl>
          </a:graphicData>
        </a:graphic>
      </p:graphicFrame>
      <p:cxnSp>
        <p:nvCxnSpPr>
          <p:cNvPr id="9" name="Rechte verbindingslijn met pijl 8">
            <a:extLst>
              <a:ext uri="{FF2B5EF4-FFF2-40B4-BE49-F238E27FC236}">
                <a16:creationId xmlns:a16="http://schemas.microsoft.com/office/drawing/2014/main" id="{4A5F7BD2-6F16-A6E1-B8C9-E3F93F253F6C}"/>
              </a:ext>
            </a:extLst>
          </p:cNvPr>
          <p:cNvCxnSpPr>
            <a:cxnSpLocks/>
          </p:cNvCxnSpPr>
          <p:nvPr/>
        </p:nvCxnSpPr>
        <p:spPr>
          <a:xfrm flipV="1">
            <a:off x="1232040" y="3150704"/>
            <a:ext cx="1476235" cy="85546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Ondertitel 4">
            <a:extLst>
              <a:ext uri="{FF2B5EF4-FFF2-40B4-BE49-F238E27FC236}">
                <a16:creationId xmlns:a16="http://schemas.microsoft.com/office/drawing/2014/main" id="{1B315B23-2C6A-C2BF-0874-84528FB42447}"/>
              </a:ext>
            </a:extLst>
          </p:cNvPr>
          <p:cNvSpPr txBox="1">
            <a:spLocks/>
          </p:cNvSpPr>
          <p:nvPr/>
        </p:nvSpPr>
        <p:spPr>
          <a:xfrm>
            <a:off x="6401980" y="5250180"/>
            <a:ext cx="6027480" cy="416974"/>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rgbClr val="00575C"/>
                </a:solidFill>
                <a:latin typeface="Raleway" panose="020B05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panose="020B05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Raleway" panose="020B05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5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5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Per IBO waar wat bij hoort / past?</a:t>
            </a:r>
          </a:p>
        </p:txBody>
      </p:sp>
    </p:spTree>
    <p:extLst>
      <p:ext uri="{BB962C8B-B14F-4D97-AF65-F5344CB8AC3E}">
        <p14:creationId xmlns:p14="http://schemas.microsoft.com/office/powerpoint/2010/main" val="424065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67F6A-54D6-48AB-9F77-EDD5A4F5F992}"/>
              </a:ext>
            </a:extLst>
          </p:cNvPr>
          <p:cNvSpPr>
            <a:spLocks noGrp="1"/>
          </p:cNvSpPr>
          <p:nvPr>
            <p:ph type="ctrTitle"/>
          </p:nvPr>
        </p:nvSpPr>
        <p:spPr>
          <a:xfrm>
            <a:off x="508000" y="681037"/>
            <a:ext cx="5658338" cy="909427"/>
          </a:xfrm>
        </p:spPr>
        <p:txBody>
          <a:bodyPr/>
          <a:lstStyle/>
          <a:p>
            <a:r>
              <a:rPr lang="nl-NL"/>
              <a:t>Vaardigheden hiërarchie</a:t>
            </a:r>
            <a:br>
              <a:rPr lang="nl-NL"/>
            </a:br>
            <a:endParaRPr lang="nl-NL"/>
          </a:p>
        </p:txBody>
      </p:sp>
      <p:sp>
        <p:nvSpPr>
          <p:cNvPr id="4" name="Tijdelijke aanduiding voor afbeelding 3">
            <a:extLst>
              <a:ext uri="{FF2B5EF4-FFF2-40B4-BE49-F238E27FC236}">
                <a16:creationId xmlns:a16="http://schemas.microsoft.com/office/drawing/2014/main" id="{8A0DE882-FB11-4A0A-94BD-35B7F4656C67}"/>
              </a:ext>
            </a:extLst>
          </p:cNvPr>
          <p:cNvSpPr>
            <a:spLocks noGrp="1"/>
          </p:cNvSpPr>
          <p:nvPr>
            <p:ph type="pic" sz="quarter" idx="14"/>
          </p:nvPr>
        </p:nvSpPr>
        <p:spPr>
          <a:xfrm>
            <a:off x="531026" y="2083853"/>
            <a:ext cx="3509074" cy="3555877"/>
          </a:xfrm>
        </p:spPr>
        <p:txBody>
          <a:bodyPr>
            <a:normAutofit lnSpcReduction="10000"/>
          </a:bodyPr>
          <a:lstStyle/>
          <a:p>
            <a:r>
              <a:rPr lang="nl-NL">
                <a:solidFill>
                  <a:srgbClr val="00575C"/>
                </a:solidFill>
              </a:rPr>
              <a:t>Beheerst productieproces</a:t>
            </a:r>
          </a:p>
          <a:p>
            <a:pPr marL="342900" indent="-342900">
              <a:buBlip>
                <a:blip r:embed="rId2"/>
              </a:buBlip>
            </a:pPr>
            <a:r>
              <a:rPr lang="nl-NL" sz="1900" b="0">
                <a:solidFill>
                  <a:srgbClr val="00575C"/>
                </a:solidFill>
              </a:rPr>
              <a:t>Bereidt productieproces voor</a:t>
            </a:r>
          </a:p>
          <a:p>
            <a:pPr marL="342900" indent="-342900">
              <a:buBlip>
                <a:blip r:embed="rId2"/>
              </a:buBlip>
            </a:pPr>
            <a:r>
              <a:rPr lang="nl-NL" sz="1900" b="0">
                <a:solidFill>
                  <a:srgbClr val="00575C"/>
                </a:solidFill>
              </a:rPr>
              <a:t>Bedient apparatuur</a:t>
            </a:r>
          </a:p>
          <a:p>
            <a:pPr marL="342900" indent="-342900">
              <a:buBlip>
                <a:blip r:embed="rId2"/>
              </a:buBlip>
            </a:pPr>
            <a:r>
              <a:rPr lang="nl-NL" sz="1900" b="0">
                <a:solidFill>
                  <a:srgbClr val="00575C"/>
                </a:solidFill>
              </a:rPr>
              <a:t>Bewaakt procesverloop</a:t>
            </a:r>
          </a:p>
          <a:p>
            <a:pPr marL="342900" indent="-342900">
              <a:buBlip>
                <a:blip r:embed="rId2"/>
              </a:buBlip>
            </a:pPr>
            <a:r>
              <a:rPr lang="nl-NL" sz="1900" b="0">
                <a:solidFill>
                  <a:srgbClr val="00575C"/>
                </a:solidFill>
              </a:rPr>
              <a:t>Voert kwaliteitscontroles uit</a:t>
            </a:r>
          </a:p>
          <a:p>
            <a:pPr marL="342900" indent="-342900">
              <a:buBlip>
                <a:blip r:embed="rId2"/>
              </a:buBlip>
            </a:pPr>
            <a:r>
              <a:rPr lang="nl-NL" sz="1900" b="0">
                <a:solidFill>
                  <a:srgbClr val="00575C"/>
                </a:solidFill>
              </a:rPr>
              <a:t>Onderhoudt apparatuur</a:t>
            </a:r>
          </a:p>
          <a:p>
            <a:pPr marL="342900" indent="-342900">
              <a:buBlip>
                <a:blip r:embed="rId2"/>
              </a:buBlip>
            </a:pPr>
            <a:r>
              <a:rPr lang="nl-NL" sz="1900" b="0">
                <a:solidFill>
                  <a:srgbClr val="00575C"/>
                </a:solidFill>
              </a:rPr>
              <a:t>Bewaakt geautomatiseerde processen.</a:t>
            </a:r>
          </a:p>
          <a:p>
            <a:endParaRPr lang="nl-NL"/>
          </a:p>
        </p:txBody>
      </p:sp>
      <p:sp>
        <p:nvSpPr>
          <p:cNvPr id="5" name="Tijdelijke aanduiding voor afbeelding 4">
            <a:extLst>
              <a:ext uri="{FF2B5EF4-FFF2-40B4-BE49-F238E27FC236}">
                <a16:creationId xmlns:a16="http://schemas.microsoft.com/office/drawing/2014/main" id="{3B551AFE-DDDA-70BB-CFFD-C2A67C56D0F9}"/>
              </a:ext>
            </a:extLst>
          </p:cNvPr>
          <p:cNvSpPr>
            <a:spLocks noGrp="1"/>
          </p:cNvSpPr>
          <p:nvPr>
            <p:ph type="pic" sz="quarter" idx="15"/>
          </p:nvPr>
        </p:nvSpPr>
        <p:spPr>
          <a:xfrm>
            <a:off x="4638732" y="2055831"/>
            <a:ext cx="3160988" cy="1165834"/>
          </a:xfrm>
        </p:spPr>
        <p:txBody>
          <a:bodyPr>
            <a:normAutofit lnSpcReduction="10000"/>
          </a:bodyPr>
          <a:lstStyle/>
          <a:p>
            <a:r>
              <a:rPr lang="nl-NL">
                <a:solidFill>
                  <a:srgbClr val="00575C"/>
                </a:solidFill>
              </a:rPr>
              <a:t>Begeleidt werkzaamheden en instrueert medewerkers en of derden</a:t>
            </a:r>
          </a:p>
          <a:p>
            <a:pPr algn="ctr"/>
            <a:endParaRPr lang="nl-NL"/>
          </a:p>
        </p:txBody>
      </p:sp>
      <p:sp>
        <p:nvSpPr>
          <p:cNvPr id="7" name="Tijdelijke aanduiding voor afbeelding 6">
            <a:extLst>
              <a:ext uri="{FF2B5EF4-FFF2-40B4-BE49-F238E27FC236}">
                <a16:creationId xmlns:a16="http://schemas.microsoft.com/office/drawing/2014/main" id="{A6F33F65-6619-DA35-BABA-BD8F3CF8AD2F}"/>
              </a:ext>
            </a:extLst>
          </p:cNvPr>
          <p:cNvSpPr>
            <a:spLocks noGrp="1"/>
          </p:cNvSpPr>
          <p:nvPr>
            <p:ph type="pic" sz="quarter" idx="17"/>
          </p:nvPr>
        </p:nvSpPr>
        <p:spPr>
          <a:xfrm>
            <a:off x="8385237" y="2065232"/>
            <a:ext cx="3275737" cy="1687324"/>
          </a:xfrm>
        </p:spPr>
        <p:txBody>
          <a:bodyPr>
            <a:normAutofit/>
          </a:bodyPr>
          <a:lstStyle/>
          <a:p>
            <a:r>
              <a:rPr lang="nl-NL">
                <a:solidFill>
                  <a:srgbClr val="00575C"/>
                </a:solidFill>
              </a:rPr>
              <a:t>Werkt mee aan procesverbetering en productontwikkeling</a:t>
            </a:r>
          </a:p>
        </p:txBody>
      </p:sp>
      <p:sp>
        <p:nvSpPr>
          <p:cNvPr id="9" name="Tijdelijke aanduiding voor afbeelding 4">
            <a:extLst>
              <a:ext uri="{FF2B5EF4-FFF2-40B4-BE49-F238E27FC236}">
                <a16:creationId xmlns:a16="http://schemas.microsoft.com/office/drawing/2014/main" id="{88B44FF3-09FC-1255-072C-683EA9303894}"/>
              </a:ext>
            </a:extLst>
          </p:cNvPr>
          <p:cNvSpPr txBox="1">
            <a:spLocks/>
          </p:cNvSpPr>
          <p:nvPr/>
        </p:nvSpPr>
        <p:spPr>
          <a:xfrm>
            <a:off x="4651847" y="3169639"/>
            <a:ext cx="3160988" cy="116583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Blip>
                <a:blip r:embed="rId2"/>
              </a:buBlip>
            </a:pPr>
            <a:r>
              <a:rPr lang="nl-NL" b="0">
                <a:solidFill>
                  <a:srgbClr val="00575C"/>
                </a:solidFill>
              </a:rPr>
              <a:t>Maakt planning</a:t>
            </a:r>
          </a:p>
          <a:p>
            <a:pPr marL="342900" indent="-342900">
              <a:buBlip>
                <a:blip r:embed="rId2"/>
              </a:buBlip>
            </a:pPr>
            <a:r>
              <a:rPr lang="nl-NL" b="0">
                <a:solidFill>
                  <a:srgbClr val="00575C"/>
                </a:solidFill>
              </a:rPr>
              <a:t>Bewaakt planning</a:t>
            </a:r>
          </a:p>
          <a:p>
            <a:pPr marL="342900" indent="-342900">
              <a:buBlip>
                <a:blip r:embed="rId2"/>
              </a:buBlip>
            </a:pPr>
            <a:r>
              <a:rPr lang="nl-NL" b="0">
                <a:solidFill>
                  <a:srgbClr val="00575C"/>
                </a:solidFill>
              </a:rPr>
              <a:t>Begeleidt en instrueert</a:t>
            </a:r>
          </a:p>
          <a:p>
            <a:pPr algn="ctr"/>
            <a:endParaRPr lang="nl-NL"/>
          </a:p>
        </p:txBody>
      </p:sp>
      <p:sp>
        <p:nvSpPr>
          <p:cNvPr id="10" name="Tijdelijke aanduiding voor afbeelding 4">
            <a:extLst>
              <a:ext uri="{FF2B5EF4-FFF2-40B4-BE49-F238E27FC236}">
                <a16:creationId xmlns:a16="http://schemas.microsoft.com/office/drawing/2014/main" id="{4BF89EB9-D1E2-49D2-3885-C3A503294629}"/>
              </a:ext>
            </a:extLst>
          </p:cNvPr>
          <p:cNvSpPr txBox="1">
            <a:spLocks/>
          </p:cNvSpPr>
          <p:nvPr/>
        </p:nvSpPr>
        <p:spPr>
          <a:xfrm>
            <a:off x="8398352" y="3221665"/>
            <a:ext cx="3793648" cy="1487421"/>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Blip>
                <a:blip r:embed="rId2"/>
              </a:buBlip>
            </a:pPr>
            <a:r>
              <a:rPr lang="nl-NL" sz="2200" b="0">
                <a:solidFill>
                  <a:srgbClr val="00575C"/>
                </a:solidFill>
              </a:rPr>
              <a:t>Levert input</a:t>
            </a:r>
          </a:p>
          <a:p>
            <a:pPr marL="342900" indent="-342900">
              <a:buBlip>
                <a:blip r:embed="rId2"/>
              </a:buBlip>
            </a:pPr>
            <a:r>
              <a:rPr lang="nl-NL" sz="2200" b="0">
                <a:solidFill>
                  <a:srgbClr val="00575C"/>
                </a:solidFill>
              </a:rPr>
              <a:t>Stelt een </a:t>
            </a:r>
            <a:r>
              <a:rPr lang="nl-NL" sz="2200" b="0" err="1">
                <a:solidFill>
                  <a:srgbClr val="00575C"/>
                </a:solidFill>
              </a:rPr>
              <a:t>pva</a:t>
            </a:r>
            <a:r>
              <a:rPr lang="nl-NL" sz="2200" b="0">
                <a:solidFill>
                  <a:srgbClr val="00575C"/>
                </a:solidFill>
              </a:rPr>
              <a:t> op</a:t>
            </a:r>
          </a:p>
          <a:p>
            <a:pPr marL="342900" indent="-342900">
              <a:buBlip>
                <a:blip r:embed="rId2"/>
              </a:buBlip>
            </a:pPr>
            <a:r>
              <a:rPr lang="nl-NL" sz="2200" b="0">
                <a:solidFill>
                  <a:srgbClr val="00575C"/>
                </a:solidFill>
              </a:rPr>
              <a:t>Voert </a:t>
            </a:r>
            <a:r>
              <a:rPr lang="nl-NL" sz="2200" b="0" err="1">
                <a:solidFill>
                  <a:srgbClr val="00575C"/>
                </a:solidFill>
              </a:rPr>
              <a:t>onderzoekswerkzaamheden</a:t>
            </a:r>
            <a:r>
              <a:rPr lang="nl-NL" sz="2200" b="0">
                <a:solidFill>
                  <a:srgbClr val="00575C"/>
                </a:solidFill>
              </a:rPr>
              <a:t> uit</a:t>
            </a:r>
          </a:p>
          <a:p>
            <a:pPr algn="ctr"/>
            <a:endParaRPr lang="nl-NL"/>
          </a:p>
        </p:txBody>
      </p:sp>
      <p:pic>
        <p:nvPicPr>
          <p:cNvPr id="1026" name="Picture 2" descr="HOE BEHEER(S) JE CYCLISCHE PROCESSEN? - EF Office Management">
            <a:extLst>
              <a:ext uri="{FF2B5EF4-FFF2-40B4-BE49-F238E27FC236}">
                <a16:creationId xmlns:a16="http://schemas.microsoft.com/office/drawing/2014/main" id="{25B79FD5-5AE7-39B6-3CB0-C5246C959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778" y="4548090"/>
            <a:ext cx="1887632" cy="188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19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CF5B1-E6FB-822B-EAA0-1A8EFBEBD63D}"/>
              </a:ext>
            </a:extLst>
          </p:cNvPr>
          <p:cNvSpPr>
            <a:spLocks noGrp="1"/>
          </p:cNvSpPr>
          <p:nvPr>
            <p:ph type="ctrTitle"/>
          </p:nvPr>
        </p:nvSpPr>
        <p:spPr/>
        <p:txBody>
          <a:bodyPr/>
          <a:lstStyle/>
          <a:p>
            <a:r>
              <a:rPr lang="nl-NL"/>
              <a:t>Programma 8:30u-±11:30u</a:t>
            </a:r>
          </a:p>
        </p:txBody>
      </p:sp>
      <p:sp>
        <p:nvSpPr>
          <p:cNvPr id="3" name="Ondertitel 2">
            <a:extLst>
              <a:ext uri="{FF2B5EF4-FFF2-40B4-BE49-F238E27FC236}">
                <a16:creationId xmlns:a16="http://schemas.microsoft.com/office/drawing/2014/main" id="{59307DBC-28A5-3BD3-0ACA-FA14CCD1C371}"/>
              </a:ext>
            </a:extLst>
          </p:cNvPr>
          <p:cNvSpPr>
            <a:spLocks noGrp="1"/>
          </p:cNvSpPr>
          <p:nvPr>
            <p:ph type="subTitle" idx="13"/>
          </p:nvPr>
        </p:nvSpPr>
        <p:spPr/>
        <p:txBody>
          <a:bodyPr>
            <a:normAutofit lnSpcReduction="10000"/>
          </a:bodyPr>
          <a:lstStyle/>
          <a:p>
            <a:r>
              <a:rPr lang="nl-NL"/>
              <a:t>Informatie en discussie</a:t>
            </a:r>
          </a:p>
        </p:txBody>
      </p:sp>
      <p:sp>
        <p:nvSpPr>
          <p:cNvPr id="4" name="Tijdelijke aanduiding voor tekst 3">
            <a:extLst>
              <a:ext uri="{FF2B5EF4-FFF2-40B4-BE49-F238E27FC236}">
                <a16:creationId xmlns:a16="http://schemas.microsoft.com/office/drawing/2014/main" id="{16DB7E07-1F1A-F7DE-B03C-D1054C85D0A3}"/>
              </a:ext>
            </a:extLst>
          </p:cNvPr>
          <p:cNvSpPr>
            <a:spLocks noGrp="1"/>
          </p:cNvSpPr>
          <p:nvPr>
            <p:ph type="body" sz="quarter" idx="14"/>
          </p:nvPr>
        </p:nvSpPr>
        <p:spPr>
          <a:xfrm>
            <a:off x="508000" y="2470149"/>
            <a:ext cx="9311861" cy="3706813"/>
          </a:xfrm>
        </p:spPr>
        <p:txBody>
          <a:bodyPr>
            <a:normAutofit/>
          </a:bodyPr>
          <a:lstStyle/>
          <a:p>
            <a:pPr marL="342900" indent="-342900" rtl="0" fontAlgn="ctr">
              <a:spcBef>
                <a:spcPts val="0"/>
              </a:spcBef>
              <a:spcAft>
                <a:spcPts val="0"/>
              </a:spcAft>
              <a:buAutoNum type="arabicPeriod"/>
            </a:pPr>
            <a:r>
              <a:rPr lang="nl-NL" sz="2400" b="0">
                <a:effectLst/>
                <a:latin typeface="Raleway" pitchFamily="2" charset="0"/>
              </a:rPr>
              <a:t>Presentatie over de units en tools. </a:t>
            </a:r>
            <a:r>
              <a:rPr lang="nl-NL" sz="2400" b="0">
                <a:solidFill>
                  <a:srgbClr val="F26C51"/>
                </a:solidFill>
              </a:rPr>
              <a:t>±30min</a:t>
            </a:r>
          </a:p>
          <a:p>
            <a:pPr marL="342900" indent="-342900" rtl="0" fontAlgn="ctr">
              <a:spcBef>
                <a:spcPts val="0"/>
              </a:spcBef>
              <a:spcAft>
                <a:spcPts val="0"/>
              </a:spcAft>
              <a:buAutoNum type="arabicPeriod"/>
            </a:pPr>
            <a:endParaRPr lang="nl-NL" sz="2400" b="0">
              <a:solidFill>
                <a:srgbClr val="F26C51"/>
              </a:solidFill>
              <a:effectLst/>
              <a:latin typeface="Raleway" pitchFamily="2" charset="0"/>
            </a:endParaRPr>
          </a:p>
          <a:p>
            <a:pPr marL="342900" indent="-342900" fontAlgn="ctr">
              <a:spcBef>
                <a:spcPts val="0"/>
              </a:spcBef>
              <a:buFont typeface="Arial" panose="020B0604020202020204" pitchFamily="34" charset="0"/>
              <a:buAutoNum type="arabicPeriod"/>
            </a:pPr>
            <a:r>
              <a:rPr lang="nl-NL" sz="2400" b="0">
                <a:effectLst/>
                <a:latin typeface="Raleway" pitchFamily="2" charset="0"/>
              </a:rPr>
              <a:t>Beleven van de nieuwe technieken. </a:t>
            </a:r>
            <a:r>
              <a:rPr lang="nl-NL" sz="2400" b="0">
                <a:solidFill>
                  <a:srgbClr val="F26C51"/>
                </a:solidFill>
              </a:rPr>
              <a:t>±60min</a:t>
            </a:r>
          </a:p>
          <a:p>
            <a:pPr marL="342900" indent="-342900" fontAlgn="ctr">
              <a:spcBef>
                <a:spcPts val="0"/>
              </a:spcBef>
              <a:buFont typeface="Arial" panose="020B0604020202020204" pitchFamily="34" charset="0"/>
              <a:buAutoNum type="arabicPeriod"/>
            </a:pPr>
            <a:endParaRPr lang="nl-NL" sz="2400" b="0">
              <a:solidFill>
                <a:srgbClr val="F26C51"/>
              </a:solidFill>
              <a:effectLst/>
              <a:latin typeface="Raleway" pitchFamily="2" charset="0"/>
            </a:endParaRPr>
          </a:p>
          <a:p>
            <a:pPr marL="342900" indent="-342900" fontAlgn="ctr">
              <a:spcBef>
                <a:spcPts val="0"/>
              </a:spcBef>
              <a:buFont typeface="Arial" panose="020B0604020202020204" pitchFamily="34" charset="0"/>
              <a:buAutoNum type="arabicPeriod"/>
            </a:pPr>
            <a:r>
              <a:rPr lang="nl-NL" sz="2400" b="0">
                <a:latin typeface="Raleway" pitchFamily="2" charset="0"/>
              </a:rPr>
              <a:t>Hoe implementeren we deze units in het onderwijs? </a:t>
            </a:r>
            <a:r>
              <a:rPr lang="nl-NL" sz="2400" b="0">
                <a:solidFill>
                  <a:srgbClr val="F26C51"/>
                </a:solidFill>
              </a:rPr>
              <a:t>±45min</a:t>
            </a:r>
          </a:p>
          <a:p>
            <a:pPr marL="342900" indent="-342900" fontAlgn="ctr">
              <a:spcBef>
                <a:spcPts val="0"/>
              </a:spcBef>
              <a:buFont typeface="Arial" panose="020B0604020202020204" pitchFamily="34" charset="0"/>
              <a:buAutoNum type="arabicPeriod"/>
            </a:pPr>
            <a:endParaRPr lang="nl-NL" sz="2400" b="0">
              <a:solidFill>
                <a:srgbClr val="F26C51"/>
              </a:solidFill>
              <a:latin typeface="Raleway" pitchFamily="2" charset="0"/>
            </a:endParaRPr>
          </a:p>
          <a:p>
            <a:pPr marL="342900" indent="-342900" rtl="0" fontAlgn="ctr">
              <a:spcBef>
                <a:spcPts val="0"/>
              </a:spcBef>
              <a:spcAft>
                <a:spcPts val="0"/>
              </a:spcAft>
              <a:buAutoNum type="arabicPeriod"/>
            </a:pPr>
            <a:r>
              <a:rPr lang="nl-NL" sz="2400" b="0">
                <a:effectLst/>
                <a:latin typeface="Raleway" pitchFamily="2" charset="0"/>
              </a:rPr>
              <a:t>Discussie. </a:t>
            </a:r>
            <a:r>
              <a:rPr lang="nl-NL" sz="2400" b="0">
                <a:solidFill>
                  <a:srgbClr val="F26C51"/>
                </a:solidFill>
              </a:rPr>
              <a:t>±30min</a:t>
            </a:r>
            <a:endParaRPr lang="nl-NL" sz="2400" b="0">
              <a:solidFill>
                <a:srgbClr val="F26C51"/>
              </a:solidFill>
              <a:effectLst/>
              <a:latin typeface="Raleway" pitchFamily="2" charset="0"/>
            </a:endParaRPr>
          </a:p>
          <a:p>
            <a:pPr rtl="0" fontAlgn="ctr">
              <a:spcBef>
                <a:spcPts val="0"/>
              </a:spcBef>
              <a:spcAft>
                <a:spcPts val="0"/>
              </a:spcAft>
            </a:pPr>
            <a:br>
              <a:rPr lang="nl-NL" sz="2400" b="0">
                <a:latin typeface="Raleway" pitchFamily="2" charset="0"/>
              </a:rPr>
            </a:br>
            <a:endParaRPr lang="nl-NL" i="1"/>
          </a:p>
        </p:txBody>
      </p:sp>
    </p:spTree>
    <p:extLst>
      <p:ext uri="{BB962C8B-B14F-4D97-AF65-F5344CB8AC3E}">
        <p14:creationId xmlns:p14="http://schemas.microsoft.com/office/powerpoint/2010/main" val="3182773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0176-BB57-E332-70C0-1AB1FB4F15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0EE125-CE92-6904-2BBB-7CA99F84E3BB}"/>
              </a:ext>
            </a:extLst>
          </p:cNvPr>
          <p:cNvSpPr>
            <a:spLocks noGrp="1"/>
          </p:cNvSpPr>
          <p:nvPr>
            <p:ph type="ctrTitle"/>
          </p:nvPr>
        </p:nvSpPr>
        <p:spPr>
          <a:xfrm>
            <a:off x="590063" y="292693"/>
            <a:ext cx="5658338" cy="964132"/>
          </a:xfrm>
        </p:spPr>
        <p:txBody>
          <a:bodyPr/>
          <a:lstStyle/>
          <a:p>
            <a:r>
              <a:rPr lang="nl-NL"/>
              <a:t>Schooljaar ‘26-’27</a:t>
            </a:r>
          </a:p>
        </p:txBody>
      </p:sp>
      <p:sp>
        <p:nvSpPr>
          <p:cNvPr id="20" name="Vijfhoek 19">
            <a:extLst>
              <a:ext uri="{FF2B5EF4-FFF2-40B4-BE49-F238E27FC236}">
                <a16:creationId xmlns:a16="http://schemas.microsoft.com/office/drawing/2014/main" id="{ED8DC0C7-01EC-5F32-CD48-0311A58A1196}"/>
              </a:ext>
            </a:extLst>
          </p:cNvPr>
          <p:cNvSpPr/>
          <p:nvPr/>
        </p:nvSpPr>
        <p:spPr>
          <a:xfrm>
            <a:off x="1812938" y="5265776"/>
            <a:ext cx="1380975" cy="1205559"/>
          </a:xfrm>
          <a:prstGeom prst="pentagon">
            <a:avLst/>
          </a:prstGeom>
          <a:solidFill>
            <a:srgbClr val="0078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solidFill>
                  <a:srgbClr val="F26C51"/>
                </a:solidFill>
                <a:latin typeface="Raleway" pitchFamily="2" charset="0"/>
              </a:rPr>
              <a:t>Unit 2</a:t>
            </a:r>
          </a:p>
        </p:txBody>
      </p:sp>
      <p:sp>
        <p:nvSpPr>
          <p:cNvPr id="21" name="Tijdelijke aanduiding voor afbeelding 3">
            <a:extLst>
              <a:ext uri="{FF2B5EF4-FFF2-40B4-BE49-F238E27FC236}">
                <a16:creationId xmlns:a16="http://schemas.microsoft.com/office/drawing/2014/main" id="{FA14DD90-1BB8-4538-C05F-029EF15C6E07}"/>
              </a:ext>
            </a:extLst>
          </p:cNvPr>
          <p:cNvSpPr>
            <a:spLocks noGrp="1"/>
          </p:cNvSpPr>
          <p:nvPr>
            <p:ph type="pic" sz="quarter" idx="14"/>
          </p:nvPr>
        </p:nvSpPr>
        <p:spPr>
          <a:xfrm>
            <a:off x="1984733" y="2180598"/>
            <a:ext cx="3509074" cy="456190"/>
          </a:xfrm>
        </p:spPr>
        <p:txBody>
          <a:bodyPr>
            <a:normAutofit/>
          </a:bodyPr>
          <a:lstStyle/>
          <a:p>
            <a:r>
              <a:rPr lang="nl-NL">
                <a:solidFill>
                  <a:srgbClr val="00575C"/>
                </a:solidFill>
              </a:rPr>
              <a:t>Beheerst productieproces</a:t>
            </a:r>
          </a:p>
          <a:p>
            <a:endParaRPr lang="nl-NL"/>
          </a:p>
        </p:txBody>
      </p:sp>
      <p:sp>
        <p:nvSpPr>
          <p:cNvPr id="22" name="Tijdelijke aanduiding voor afbeelding 4">
            <a:extLst>
              <a:ext uri="{FF2B5EF4-FFF2-40B4-BE49-F238E27FC236}">
                <a16:creationId xmlns:a16="http://schemas.microsoft.com/office/drawing/2014/main" id="{2367F29D-D9F8-C255-0CC1-189CD15B0E4B}"/>
              </a:ext>
            </a:extLst>
          </p:cNvPr>
          <p:cNvSpPr>
            <a:spLocks noGrp="1"/>
          </p:cNvSpPr>
          <p:nvPr>
            <p:ph type="pic" sz="quarter" idx="15"/>
          </p:nvPr>
        </p:nvSpPr>
        <p:spPr>
          <a:xfrm>
            <a:off x="7039799" y="2257343"/>
            <a:ext cx="3160988" cy="1165834"/>
          </a:xfrm>
        </p:spPr>
        <p:txBody>
          <a:bodyPr>
            <a:normAutofit lnSpcReduction="10000"/>
          </a:bodyPr>
          <a:lstStyle/>
          <a:p>
            <a:r>
              <a:rPr lang="nl-NL" dirty="0">
                <a:solidFill>
                  <a:srgbClr val="00575C"/>
                </a:solidFill>
              </a:rPr>
              <a:t>Begeleidt werkzaamheden en instrueert medewerkers en of derden</a:t>
            </a:r>
          </a:p>
          <a:p>
            <a:pPr algn="ctr"/>
            <a:endParaRPr lang="nl-NL" dirty="0"/>
          </a:p>
        </p:txBody>
      </p:sp>
      <p:sp>
        <p:nvSpPr>
          <p:cNvPr id="23" name="Tijdelijke aanduiding voor afbeelding 6">
            <a:extLst>
              <a:ext uri="{FF2B5EF4-FFF2-40B4-BE49-F238E27FC236}">
                <a16:creationId xmlns:a16="http://schemas.microsoft.com/office/drawing/2014/main" id="{7895DE23-E1DB-5249-D3A3-488B03410D31}"/>
              </a:ext>
            </a:extLst>
          </p:cNvPr>
          <p:cNvSpPr txBox="1">
            <a:spLocks/>
          </p:cNvSpPr>
          <p:nvPr/>
        </p:nvSpPr>
        <p:spPr>
          <a:xfrm>
            <a:off x="4774969" y="4259693"/>
            <a:ext cx="3275737" cy="16873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0575C"/>
                </a:solidFill>
              </a:rPr>
              <a:t>Werkt mee aan procesverbetering en productontwikkeling</a:t>
            </a:r>
          </a:p>
        </p:txBody>
      </p:sp>
      <p:sp>
        <p:nvSpPr>
          <p:cNvPr id="26" name="Vijfhoek 25">
            <a:extLst>
              <a:ext uri="{FF2B5EF4-FFF2-40B4-BE49-F238E27FC236}">
                <a16:creationId xmlns:a16="http://schemas.microsoft.com/office/drawing/2014/main" id="{AD2E41B1-94A5-30EB-12FC-B5E3B193F984}"/>
              </a:ext>
            </a:extLst>
          </p:cNvPr>
          <p:cNvSpPr/>
          <p:nvPr/>
        </p:nvSpPr>
        <p:spPr>
          <a:xfrm>
            <a:off x="4997532" y="2545934"/>
            <a:ext cx="1885869" cy="1531089"/>
          </a:xfrm>
          <a:prstGeom prst="pentagon">
            <a:avLst/>
          </a:prstGeom>
          <a:solidFill>
            <a:srgbClr val="0078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a:solidFill>
                  <a:srgbClr val="F26C51"/>
                </a:solidFill>
                <a:latin typeface="Raleway" pitchFamily="2" charset="0"/>
              </a:rPr>
              <a:t>Unit 4</a:t>
            </a:r>
          </a:p>
        </p:txBody>
      </p:sp>
      <p:sp>
        <p:nvSpPr>
          <p:cNvPr id="33" name="Vijfhoek 32">
            <a:extLst>
              <a:ext uri="{FF2B5EF4-FFF2-40B4-BE49-F238E27FC236}">
                <a16:creationId xmlns:a16="http://schemas.microsoft.com/office/drawing/2014/main" id="{E5E51FA2-14F3-8BD9-A23B-1074FDDB85EF}"/>
              </a:ext>
            </a:extLst>
          </p:cNvPr>
          <p:cNvSpPr/>
          <p:nvPr/>
        </p:nvSpPr>
        <p:spPr>
          <a:xfrm>
            <a:off x="3193913" y="5265775"/>
            <a:ext cx="1380975" cy="1205559"/>
          </a:xfrm>
          <a:prstGeom prst="pentagon">
            <a:avLst/>
          </a:prstGeom>
          <a:solidFill>
            <a:srgbClr val="0057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solidFill>
                  <a:srgbClr val="F26C51"/>
                </a:solidFill>
                <a:latin typeface="Raleway" pitchFamily="2" charset="0"/>
              </a:rPr>
              <a:t>Unit 3</a:t>
            </a:r>
          </a:p>
        </p:txBody>
      </p:sp>
      <p:sp>
        <p:nvSpPr>
          <p:cNvPr id="34" name="Vijfhoek 33">
            <a:extLst>
              <a:ext uri="{FF2B5EF4-FFF2-40B4-BE49-F238E27FC236}">
                <a16:creationId xmlns:a16="http://schemas.microsoft.com/office/drawing/2014/main" id="{F520F6CF-BDAE-871D-4B93-8C752280C762}"/>
              </a:ext>
            </a:extLst>
          </p:cNvPr>
          <p:cNvSpPr/>
          <p:nvPr/>
        </p:nvSpPr>
        <p:spPr>
          <a:xfrm>
            <a:off x="7617112" y="5338050"/>
            <a:ext cx="1380975" cy="1205559"/>
          </a:xfrm>
          <a:prstGeom prst="pentagon">
            <a:avLst/>
          </a:prstGeom>
          <a:solidFill>
            <a:srgbClr val="0057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solidFill>
                  <a:srgbClr val="F26C51"/>
                </a:solidFill>
                <a:latin typeface="Raleway" pitchFamily="2" charset="0"/>
              </a:rPr>
              <a:t>Unit 5</a:t>
            </a:r>
          </a:p>
        </p:txBody>
      </p:sp>
      <p:sp>
        <p:nvSpPr>
          <p:cNvPr id="35" name="Vijfhoek 34">
            <a:extLst>
              <a:ext uri="{FF2B5EF4-FFF2-40B4-BE49-F238E27FC236}">
                <a16:creationId xmlns:a16="http://schemas.microsoft.com/office/drawing/2014/main" id="{9E148089-4010-D974-30B4-800913E69C03}"/>
              </a:ext>
            </a:extLst>
          </p:cNvPr>
          <p:cNvSpPr/>
          <p:nvPr/>
        </p:nvSpPr>
        <p:spPr>
          <a:xfrm>
            <a:off x="8998087" y="5338053"/>
            <a:ext cx="1380975" cy="1205559"/>
          </a:xfrm>
          <a:prstGeom prst="pentagon">
            <a:avLst/>
          </a:prstGeom>
          <a:solidFill>
            <a:srgbClr val="0078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solidFill>
                  <a:srgbClr val="F26C51"/>
                </a:solidFill>
                <a:latin typeface="Raleway" pitchFamily="2" charset="0"/>
              </a:rPr>
              <a:t>Unit 6</a:t>
            </a:r>
          </a:p>
        </p:txBody>
      </p:sp>
      <p:sp>
        <p:nvSpPr>
          <p:cNvPr id="36" name="Vijfhoek 35">
            <a:extLst>
              <a:ext uri="{FF2B5EF4-FFF2-40B4-BE49-F238E27FC236}">
                <a16:creationId xmlns:a16="http://schemas.microsoft.com/office/drawing/2014/main" id="{81E0AC81-EC47-CA78-1EBB-F7C7227DEE52}"/>
              </a:ext>
            </a:extLst>
          </p:cNvPr>
          <p:cNvSpPr/>
          <p:nvPr/>
        </p:nvSpPr>
        <p:spPr>
          <a:xfrm>
            <a:off x="10379062" y="5338051"/>
            <a:ext cx="1380975" cy="1205559"/>
          </a:xfrm>
          <a:prstGeom prst="pentagon">
            <a:avLst/>
          </a:prstGeom>
          <a:solidFill>
            <a:srgbClr val="0057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solidFill>
                  <a:srgbClr val="F26C51"/>
                </a:solidFill>
                <a:latin typeface="Raleway" pitchFamily="2" charset="0"/>
              </a:rPr>
              <a:t>Unit 7</a:t>
            </a:r>
          </a:p>
        </p:txBody>
      </p:sp>
      <p:sp>
        <p:nvSpPr>
          <p:cNvPr id="37" name="Vijfhoek 36">
            <a:extLst>
              <a:ext uri="{FF2B5EF4-FFF2-40B4-BE49-F238E27FC236}">
                <a16:creationId xmlns:a16="http://schemas.microsoft.com/office/drawing/2014/main" id="{A849229E-7275-F84A-FEB7-C424782C8313}"/>
              </a:ext>
            </a:extLst>
          </p:cNvPr>
          <p:cNvSpPr/>
          <p:nvPr/>
        </p:nvSpPr>
        <p:spPr>
          <a:xfrm>
            <a:off x="431963" y="5274771"/>
            <a:ext cx="1380975" cy="1205559"/>
          </a:xfrm>
          <a:prstGeom prst="pentagon">
            <a:avLst/>
          </a:prstGeom>
          <a:solidFill>
            <a:srgbClr val="0057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solidFill>
                  <a:srgbClr val="F26C51"/>
                </a:solidFill>
                <a:latin typeface="Raleway" pitchFamily="2" charset="0"/>
              </a:rPr>
              <a:t>Unit 1</a:t>
            </a:r>
          </a:p>
        </p:txBody>
      </p:sp>
      <p:sp>
        <p:nvSpPr>
          <p:cNvPr id="38" name="Pijl: gekromd links 37">
            <a:extLst>
              <a:ext uri="{FF2B5EF4-FFF2-40B4-BE49-F238E27FC236}">
                <a16:creationId xmlns:a16="http://schemas.microsoft.com/office/drawing/2014/main" id="{1FBD02AD-BB6A-E0C6-23F5-3BD4887E59DB}"/>
              </a:ext>
            </a:extLst>
          </p:cNvPr>
          <p:cNvSpPr/>
          <p:nvPr/>
        </p:nvSpPr>
        <p:spPr>
          <a:xfrm rot="16200000">
            <a:off x="5867904" y="848805"/>
            <a:ext cx="456191" cy="1676400"/>
          </a:xfrm>
          <a:prstGeom prst="curvedLeftArrow">
            <a:avLst/>
          </a:prstGeom>
          <a:solidFill>
            <a:srgbClr val="F26C51"/>
          </a:solidFill>
          <a:ln>
            <a:solidFill>
              <a:srgbClr val="F26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9" name="Pijl: gekromd links 38">
            <a:extLst>
              <a:ext uri="{FF2B5EF4-FFF2-40B4-BE49-F238E27FC236}">
                <a16:creationId xmlns:a16="http://schemas.microsoft.com/office/drawing/2014/main" id="{AEA006E7-133F-2A76-01DE-6D0427843A4A}"/>
              </a:ext>
            </a:extLst>
          </p:cNvPr>
          <p:cNvSpPr/>
          <p:nvPr/>
        </p:nvSpPr>
        <p:spPr>
          <a:xfrm rot="1506807">
            <a:off x="7706705" y="3455616"/>
            <a:ext cx="460508" cy="1254401"/>
          </a:xfrm>
          <a:prstGeom prst="curvedLeftArrow">
            <a:avLst/>
          </a:prstGeom>
          <a:solidFill>
            <a:srgbClr val="F26C51"/>
          </a:solidFill>
          <a:ln>
            <a:solidFill>
              <a:srgbClr val="F26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0" name="Pijl: gekromd links 39">
            <a:extLst>
              <a:ext uri="{FF2B5EF4-FFF2-40B4-BE49-F238E27FC236}">
                <a16:creationId xmlns:a16="http://schemas.microsoft.com/office/drawing/2014/main" id="{AEC87248-696B-82C7-FF8F-7A8EEC8FC0AD}"/>
              </a:ext>
            </a:extLst>
          </p:cNvPr>
          <p:cNvSpPr/>
          <p:nvPr/>
        </p:nvSpPr>
        <p:spPr>
          <a:xfrm rot="9215208">
            <a:off x="3994240" y="2968338"/>
            <a:ext cx="460508" cy="1254401"/>
          </a:xfrm>
          <a:prstGeom prst="curvedLeftArrow">
            <a:avLst/>
          </a:prstGeom>
          <a:solidFill>
            <a:srgbClr val="F26C51"/>
          </a:solidFill>
          <a:ln>
            <a:solidFill>
              <a:srgbClr val="F26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1" name="Tijdelijke aanduiding voor afbeelding 4">
            <a:extLst>
              <a:ext uri="{FF2B5EF4-FFF2-40B4-BE49-F238E27FC236}">
                <a16:creationId xmlns:a16="http://schemas.microsoft.com/office/drawing/2014/main" id="{E4C9BE5D-7B60-7C9C-1AEE-CAA7DEF4DB6F}"/>
              </a:ext>
            </a:extLst>
          </p:cNvPr>
          <p:cNvSpPr txBox="1">
            <a:spLocks/>
          </p:cNvSpPr>
          <p:nvPr/>
        </p:nvSpPr>
        <p:spPr>
          <a:xfrm>
            <a:off x="9218674" y="457238"/>
            <a:ext cx="3160988" cy="116583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a:solidFill>
                  <a:srgbClr val="00575C"/>
                </a:solidFill>
              </a:rPr>
              <a:t>“Leren begrijpen,</a:t>
            </a:r>
            <a:br>
              <a:rPr lang="nl-NL">
                <a:solidFill>
                  <a:srgbClr val="00575C"/>
                </a:solidFill>
              </a:rPr>
            </a:br>
            <a:r>
              <a:rPr lang="nl-NL">
                <a:solidFill>
                  <a:srgbClr val="00575C"/>
                </a:solidFill>
              </a:rPr>
              <a:t>Leren integreren,</a:t>
            </a:r>
            <a:br>
              <a:rPr lang="nl-NL">
                <a:solidFill>
                  <a:srgbClr val="00575C"/>
                </a:solidFill>
              </a:rPr>
            </a:br>
            <a:r>
              <a:rPr lang="nl-NL">
                <a:solidFill>
                  <a:srgbClr val="00575C"/>
                </a:solidFill>
              </a:rPr>
              <a:t>Leren toepassen,</a:t>
            </a:r>
            <a:br>
              <a:rPr lang="nl-NL">
                <a:solidFill>
                  <a:srgbClr val="00575C"/>
                </a:solidFill>
              </a:rPr>
            </a:br>
            <a:r>
              <a:rPr lang="nl-NL">
                <a:solidFill>
                  <a:srgbClr val="00575C"/>
                </a:solidFill>
              </a:rPr>
              <a:t>Leren Evalueren”</a:t>
            </a:r>
            <a:br>
              <a:rPr lang="nl-NL">
                <a:solidFill>
                  <a:srgbClr val="00575C"/>
                </a:solidFill>
              </a:rPr>
            </a:br>
            <a:r>
              <a:rPr lang="nl-NL" i="1">
                <a:solidFill>
                  <a:srgbClr val="00575C"/>
                </a:solidFill>
              </a:rPr>
              <a:t>4CID-Model</a:t>
            </a:r>
          </a:p>
          <a:p>
            <a:pPr algn="ctr"/>
            <a:endParaRPr lang="nl-NL"/>
          </a:p>
        </p:txBody>
      </p:sp>
    </p:spTree>
    <p:extLst>
      <p:ext uri="{BB962C8B-B14F-4D97-AF65-F5344CB8AC3E}">
        <p14:creationId xmlns:p14="http://schemas.microsoft.com/office/powerpoint/2010/main" val="809949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6F69B-8537-7438-12FC-5C93C4BE5BD2}"/>
              </a:ext>
            </a:extLst>
          </p:cNvPr>
          <p:cNvSpPr>
            <a:spLocks noGrp="1"/>
          </p:cNvSpPr>
          <p:nvPr>
            <p:ph type="ctrTitle"/>
          </p:nvPr>
        </p:nvSpPr>
        <p:spPr/>
        <p:txBody>
          <a:bodyPr/>
          <a:lstStyle/>
          <a:p>
            <a:r>
              <a:rPr lang="nl-NL"/>
              <a:t>4CID model</a:t>
            </a:r>
          </a:p>
        </p:txBody>
      </p:sp>
      <p:sp>
        <p:nvSpPr>
          <p:cNvPr id="3" name="Ondertitel 2">
            <a:extLst>
              <a:ext uri="{FF2B5EF4-FFF2-40B4-BE49-F238E27FC236}">
                <a16:creationId xmlns:a16="http://schemas.microsoft.com/office/drawing/2014/main" id="{576E3507-7C9D-7ECE-E1E1-ACE98BB9712C}"/>
              </a:ext>
            </a:extLst>
          </p:cNvPr>
          <p:cNvSpPr>
            <a:spLocks noGrp="1"/>
          </p:cNvSpPr>
          <p:nvPr>
            <p:ph type="subTitle" idx="13"/>
          </p:nvPr>
        </p:nvSpPr>
        <p:spPr/>
        <p:txBody>
          <a:bodyPr>
            <a:normAutofit fontScale="55000" lnSpcReduction="20000"/>
          </a:bodyPr>
          <a:lstStyle/>
          <a:p>
            <a:r>
              <a:rPr lang="nl-NL" b="0" i="1">
                <a:solidFill>
                  <a:srgbClr val="F26C51"/>
                </a:solidFill>
                <a:effectLst/>
                <a:latin typeface="Raleway" pitchFamily="2" charset="0"/>
              </a:rPr>
              <a:t>Jeroen J. G. van </a:t>
            </a:r>
            <a:r>
              <a:rPr lang="nl-NL" b="0" i="1" err="1">
                <a:solidFill>
                  <a:srgbClr val="F26C51"/>
                </a:solidFill>
                <a:effectLst/>
                <a:latin typeface="Raleway" pitchFamily="2" charset="0"/>
              </a:rPr>
              <a:t>Merriënboer</a:t>
            </a:r>
            <a:r>
              <a:rPr lang="nl-NL" b="0" i="1">
                <a:solidFill>
                  <a:srgbClr val="F26C51"/>
                </a:solidFill>
                <a:effectLst/>
                <a:latin typeface="Raleway" pitchFamily="2" charset="0"/>
              </a:rPr>
              <a:t> en Paul A. </a:t>
            </a:r>
            <a:r>
              <a:rPr lang="nl-NL" b="0" i="1" err="1">
                <a:solidFill>
                  <a:srgbClr val="F26C51"/>
                </a:solidFill>
                <a:effectLst/>
                <a:latin typeface="Raleway" pitchFamily="2" charset="0"/>
              </a:rPr>
              <a:t>Kirschner</a:t>
            </a:r>
            <a:endParaRPr lang="nl-NL" i="1">
              <a:solidFill>
                <a:srgbClr val="F26C51"/>
              </a:solidFill>
              <a:latin typeface="Raleway" pitchFamily="2" charset="0"/>
            </a:endParaRPr>
          </a:p>
        </p:txBody>
      </p:sp>
      <p:pic>
        <p:nvPicPr>
          <p:cNvPr id="2050" name="Picture 2" descr="Het 4C/ID-model - Paragin">
            <a:extLst>
              <a:ext uri="{FF2B5EF4-FFF2-40B4-BE49-F238E27FC236}">
                <a16:creationId xmlns:a16="http://schemas.microsoft.com/office/drawing/2014/main" id="{BBDE6B53-4A6A-21E9-B31A-8BAABA094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7" y="1590464"/>
            <a:ext cx="8239125"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780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ndertitel 9">
            <a:extLst>
              <a:ext uri="{FF2B5EF4-FFF2-40B4-BE49-F238E27FC236}">
                <a16:creationId xmlns:a16="http://schemas.microsoft.com/office/drawing/2014/main" id="{F9F12E83-93EA-BB7A-FFF5-E0ED417B4674}"/>
              </a:ext>
            </a:extLst>
          </p:cNvPr>
          <p:cNvSpPr>
            <a:spLocks noGrp="1"/>
          </p:cNvSpPr>
          <p:nvPr>
            <p:ph type="subTitle" idx="1"/>
          </p:nvPr>
        </p:nvSpPr>
        <p:spPr>
          <a:xfrm>
            <a:off x="482600" y="2414421"/>
            <a:ext cx="8267700" cy="2029158"/>
          </a:xfrm>
        </p:spPr>
        <p:txBody>
          <a:bodyPr>
            <a:normAutofit fontScale="77500" lnSpcReduction="20000"/>
          </a:bodyPr>
          <a:lstStyle/>
          <a:p>
            <a:pPr algn="ctr"/>
            <a:r>
              <a:rPr lang="nl-NL" b="0" i="0">
                <a:effectLst/>
                <a:latin typeface="Raleway" pitchFamily="2" charset="0"/>
              </a:rPr>
              <a:t>“Hoe realistischer de leertaken, hoe beter de studenten voorbereid zullen zijn om deze handelingen in het ‘echt’ uit te voeren”.</a:t>
            </a:r>
            <a:endParaRPr lang="nl-NL">
              <a:latin typeface="Raleway" pitchFamily="2" charset="0"/>
            </a:endParaRPr>
          </a:p>
        </p:txBody>
      </p:sp>
    </p:spTree>
    <p:extLst>
      <p:ext uri="{BB962C8B-B14F-4D97-AF65-F5344CB8AC3E}">
        <p14:creationId xmlns:p14="http://schemas.microsoft.com/office/powerpoint/2010/main" val="322026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93C2709E-A2AF-A877-B362-3C7D53422845}"/>
              </a:ext>
            </a:extLst>
          </p:cNvPr>
          <p:cNvPicPr>
            <a:picLocks noChangeAspect="1"/>
          </p:cNvPicPr>
          <p:nvPr/>
        </p:nvPicPr>
        <p:blipFill rotWithShape="1">
          <a:blip r:embed="rId2"/>
          <a:srcRect l="28614" t="28406" r="28587" b="9930"/>
          <a:stretch/>
        </p:blipFill>
        <p:spPr>
          <a:xfrm rot="20810389">
            <a:off x="855311" y="2043420"/>
            <a:ext cx="4389325" cy="3557269"/>
          </a:xfrm>
          <a:prstGeom prst="rect">
            <a:avLst/>
          </a:prstGeom>
        </p:spPr>
      </p:pic>
      <p:sp>
        <p:nvSpPr>
          <p:cNvPr id="2" name="Titel 1">
            <a:extLst>
              <a:ext uri="{FF2B5EF4-FFF2-40B4-BE49-F238E27FC236}">
                <a16:creationId xmlns:a16="http://schemas.microsoft.com/office/drawing/2014/main" id="{7AAF42EB-EA87-BC2B-BE1F-BFB6CD0FEEFD}"/>
              </a:ext>
            </a:extLst>
          </p:cNvPr>
          <p:cNvSpPr>
            <a:spLocks noGrp="1"/>
          </p:cNvSpPr>
          <p:nvPr>
            <p:ph type="ctrTitle"/>
          </p:nvPr>
        </p:nvSpPr>
        <p:spPr/>
        <p:txBody>
          <a:bodyPr/>
          <a:lstStyle/>
          <a:p>
            <a:r>
              <a:rPr lang="nl-NL"/>
              <a:t>Bereid je lessen voor</a:t>
            </a:r>
          </a:p>
        </p:txBody>
      </p:sp>
      <p:sp>
        <p:nvSpPr>
          <p:cNvPr id="3" name="Ondertitel 2">
            <a:extLst>
              <a:ext uri="{FF2B5EF4-FFF2-40B4-BE49-F238E27FC236}">
                <a16:creationId xmlns:a16="http://schemas.microsoft.com/office/drawing/2014/main" id="{E216A7C5-2584-2F68-DB2D-F4C203A4342A}"/>
              </a:ext>
            </a:extLst>
          </p:cNvPr>
          <p:cNvSpPr>
            <a:spLocks noGrp="1"/>
          </p:cNvSpPr>
          <p:nvPr>
            <p:ph type="subTitle" idx="13"/>
          </p:nvPr>
        </p:nvSpPr>
        <p:spPr/>
        <p:txBody>
          <a:bodyPr>
            <a:normAutofit/>
          </a:bodyPr>
          <a:lstStyle/>
          <a:p>
            <a:r>
              <a:rPr lang="nl-NL" sz="2400">
                <a:solidFill>
                  <a:srgbClr val="F26C51"/>
                </a:solidFill>
              </a:rPr>
              <a:t>Evt. met behulp van het format.</a:t>
            </a:r>
          </a:p>
        </p:txBody>
      </p:sp>
      <p:pic>
        <p:nvPicPr>
          <p:cNvPr id="10" name="Afbeelding 9">
            <a:hlinkClick r:id="rId3"/>
            <a:extLst>
              <a:ext uri="{FF2B5EF4-FFF2-40B4-BE49-F238E27FC236}">
                <a16:creationId xmlns:a16="http://schemas.microsoft.com/office/drawing/2014/main" id="{79082756-EC9E-1647-D0D8-1CAEFCCA1A05}"/>
              </a:ext>
            </a:extLst>
          </p:cNvPr>
          <p:cNvPicPr>
            <a:picLocks noChangeAspect="1"/>
          </p:cNvPicPr>
          <p:nvPr/>
        </p:nvPicPr>
        <p:blipFill rotWithShape="1">
          <a:blip r:embed="rId4"/>
          <a:srcRect l="28696" t="28696" r="30299" b="13044"/>
          <a:stretch/>
        </p:blipFill>
        <p:spPr>
          <a:xfrm>
            <a:off x="5834270" y="1590464"/>
            <a:ext cx="4999383" cy="3995530"/>
          </a:xfrm>
          <a:prstGeom prst="rect">
            <a:avLst/>
          </a:prstGeom>
        </p:spPr>
      </p:pic>
      <p:sp>
        <p:nvSpPr>
          <p:cNvPr id="13" name="Ondertitel 2">
            <a:extLst>
              <a:ext uri="{FF2B5EF4-FFF2-40B4-BE49-F238E27FC236}">
                <a16:creationId xmlns:a16="http://schemas.microsoft.com/office/drawing/2014/main" id="{9273BE44-EFCB-891D-F821-6CF406A27625}"/>
              </a:ext>
            </a:extLst>
          </p:cNvPr>
          <p:cNvSpPr txBox="1">
            <a:spLocks/>
          </p:cNvSpPr>
          <p:nvPr/>
        </p:nvSpPr>
        <p:spPr>
          <a:xfrm>
            <a:off x="5834270" y="5791219"/>
            <a:ext cx="5243907" cy="5248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rgbClr val="00575C"/>
                </a:solidFill>
                <a:latin typeface="Raleway" panose="020B05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panose="020B05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Raleway" panose="020B05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5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5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400">
                <a:solidFill>
                  <a:srgbClr val="F26C51"/>
                </a:solidFill>
              </a:rPr>
              <a:t>&amp; elke woensdagochtend of op afspraak met onze vrijwilligers!</a:t>
            </a:r>
          </a:p>
        </p:txBody>
      </p:sp>
    </p:spTree>
    <p:extLst>
      <p:ext uri="{BB962C8B-B14F-4D97-AF65-F5344CB8AC3E}">
        <p14:creationId xmlns:p14="http://schemas.microsoft.com/office/powerpoint/2010/main" val="69191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BF348-B335-6684-0C42-5D234B7C9F1D}"/>
              </a:ext>
            </a:extLst>
          </p:cNvPr>
          <p:cNvSpPr>
            <a:spLocks noGrp="1"/>
          </p:cNvSpPr>
          <p:nvPr>
            <p:ph type="ctrTitle"/>
          </p:nvPr>
        </p:nvSpPr>
        <p:spPr>
          <a:xfrm>
            <a:off x="507999" y="681037"/>
            <a:ext cx="8911897" cy="964132"/>
          </a:xfrm>
        </p:spPr>
        <p:txBody>
          <a:bodyPr/>
          <a:lstStyle/>
          <a:p>
            <a:r>
              <a:rPr lang="nl-NL"/>
              <a:t>Mogelijkheden tot </a:t>
            </a:r>
            <a:r>
              <a:rPr lang="nl-NL" b="1">
                <a:effectLst/>
                <a:latin typeface="Raleway" pitchFamily="2" charset="0"/>
                <a:ea typeface="Aptos" panose="020B0004020202020204" pitchFamily="34" charset="0"/>
                <a:cs typeface="Times New Roman" panose="02020603050405020304" pitchFamily="18" charset="0"/>
              </a:rPr>
              <a:t>Differentiëren</a:t>
            </a:r>
            <a:endParaRPr lang="nl-NL"/>
          </a:p>
        </p:txBody>
      </p:sp>
      <p:graphicFrame>
        <p:nvGraphicFramePr>
          <p:cNvPr id="4" name="Tabel 3">
            <a:extLst>
              <a:ext uri="{FF2B5EF4-FFF2-40B4-BE49-F238E27FC236}">
                <a16:creationId xmlns:a16="http://schemas.microsoft.com/office/drawing/2014/main" id="{60DA0F39-268B-C57D-9315-F76797220D24}"/>
              </a:ext>
            </a:extLst>
          </p:cNvPr>
          <p:cNvGraphicFramePr>
            <a:graphicFrameLocks noGrp="1"/>
          </p:cNvGraphicFramePr>
          <p:nvPr>
            <p:extLst>
              <p:ext uri="{D42A27DB-BD31-4B8C-83A1-F6EECF244321}">
                <p14:modId xmlns:p14="http://schemas.microsoft.com/office/powerpoint/2010/main" val="2438792031"/>
              </p:ext>
            </p:extLst>
          </p:nvPr>
        </p:nvGraphicFramePr>
        <p:xfrm>
          <a:off x="507998" y="2061938"/>
          <a:ext cx="9700172" cy="3731892"/>
        </p:xfrm>
        <a:graphic>
          <a:graphicData uri="http://schemas.openxmlformats.org/drawingml/2006/table">
            <a:tbl>
              <a:tblPr firstRow="1" bandRow="1"/>
              <a:tblGrid>
                <a:gridCol w="422168">
                  <a:extLst>
                    <a:ext uri="{9D8B030D-6E8A-4147-A177-3AD203B41FA5}">
                      <a16:colId xmlns:a16="http://schemas.microsoft.com/office/drawing/2014/main" val="3412022014"/>
                    </a:ext>
                  </a:extLst>
                </a:gridCol>
                <a:gridCol w="798928">
                  <a:extLst>
                    <a:ext uri="{9D8B030D-6E8A-4147-A177-3AD203B41FA5}">
                      <a16:colId xmlns:a16="http://schemas.microsoft.com/office/drawing/2014/main" val="3023505622"/>
                    </a:ext>
                  </a:extLst>
                </a:gridCol>
                <a:gridCol w="850652">
                  <a:extLst>
                    <a:ext uri="{9D8B030D-6E8A-4147-A177-3AD203B41FA5}">
                      <a16:colId xmlns:a16="http://schemas.microsoft.com/office/drawing/2014/main" val="138441830"/>
                    </a:ext>
                  </a:extLst>
                </a:gridCol>
                <a:gridCol w="864372">
                  <a:extLst>
                    <a:ext uri="{9D8B030D-6E8A-4147-A177-3AD203B41FA5}">
                      <a16:colId xmlns:a16="http://schemas.microsoft.com/office/drawing/2014/main" val="1069560723"/>
                    </a:ext>
                  </a:extLst>
                </a:gridCol>
                <a:gridCol w="686009">
                  <a:extLst>
                    <a:ext uri="{9D8B030D-6E8A-4147-A177-3AD203B41FA5}">
                      <a16:colId xmlns:a16="http://schemas.microsoft.com/office/drawing/2014/main" val="3913169597"/>
                    </a:ext>
                  </a:extLst>
                </a:gridCol>
                <a:gridCol w="823211">
                  <a:extLst>
                    <a:ext uri="{9D8B030D-6E8A-4147-A177-3AD203B41FA5}">
                      <a16:colId xmlns:a16="http://schemas.microsoft.com/office/drawing/2014/main" val="4055321004"/>
                    </a:ext>
                  </a:extLst>
                </a:gridCol>
                <a:gridCol w="686009">
                  <a:extLst>
                    <a:ext uri="{9D8B030D-6E8A-4147-A177-3AD203B41FA5}">
                      <a16:colId xmlns:a16="http://schemas.microsoft.com/office/drawing/2014/main" val="254202580"/>
                    </a:ext>
                  </a:extLst>
                </a:gridCol>
                <a:gridCol w="768331">
                  <a:extLst>
                    <a:ext uri="{9D8B030D-6E8A-4147-A177-3AD203B41FA5}">
                      <a16:colId xmlns:a16="http://schemas.microsoft.com/office/drawing/2014/main" val="3966855814"/>
                    </a:ext>
                  </a:extLst>
                </a:gridCol>
                <a:gridCol w="521367">
                  <a:extLst>
                    <a:ext uri="{9D8B030D-6E8A-4147-A177-3AD203B41FA5}">
                      <a16:colId xmlns:a16="http://schemas.microsoft.com/office/drawing/2014/main" val="4193964184"/>
                    </a:ext>
                  </a:extLst>
                </a:gridCol>
                <a:gridCol w="507647">
                  <a:extLst>
                    <a:ext uri="{9D8B030D-6E8A-4147-A177-3AD203B41FA5}">
                      <a16:colId xmlns:a16="http://schemas.microsoft.com/office/drawing/2014/main" val="1989984350"/>
                    </a:ext>
                  </a:extLst>
                </a:gridCol>
                <a:gridCol w="535087">
                  <a:extLst>
                    <a:ext uri="{9D8B030D-6E8A-4147-A177-3AD203B41FA5}">
                      <a16:colId xmlns:a16="http://schemas.microsoft.com/office/drawing/2014/main" val="6999207"/>
                    </a:ext>
                  </a:extLst>
                </a:gridCol>
                <a:gridCol w="932973">
                  <a:extLst>
                    <a:ext uri="{9D8B030D-6E8A-4147-A177-3AD203B41FA5}">
                      <a16:colId xmlns:a16="http://schemas.microsoft.com/office/drawing/2014/main" val="992125186"/>
                    </a:ext>
                  </a:extLst>
                </a:gridCol>
                <a:gridCol w="1303418">
                  <a:extLst>
                    <a:ext uri="{9D8B030D-6E8A-4147-A177-3AD203B41FA5}">
                      <a16:colId xmlns:a16="http://schemas.microsoft.com/office/drawing/2014/main" val="3410850723"/>
                    </a:ext>
                  </a:extLst>
                </a:gridCol>
              </a:tblGrid>
              <a:tr h="286713">
                <a:tc>
                  <a:txBody>
                    <a:bodyPr/>
                    <a:lstStyle/>
                    <a:p>
                      <a:pPr algn="l" rtl="0" fontAlgn="ctr"/>
                      <a:r>
                        <a:rPr lang="nl-NL" sz="1400" b="1" i="0" u="none" strike="noStrike">
                          <a:solidFill>
                            <a:srgbClr val="FFFFFF"/>
                          </a:solidFill>
                          <a:effectLst/>
                          <a:latin typeface="Calibri" panose="020F0502020204030204" pitchFamily="34" charset="0"/>
                        </a:rPr>
                        <a:t>Unit </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nl-NL" sz="1400" b="1" i="0" u="none" strike="noStrike">
                          <a:solidFill>
                            <a:srgbClr val="FFFFFF"/>
                          </a:solidFill>
                          <a:effectLst/>
                          <a:latin typeface="Calibri" panose="020F0502020204030204" pitchFamily="34" charset="0"/>
                        </a:rPr>
                        <a:t>Naam</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gridSpan="2">
                  <a:txBody>
                    <a:bodyPr/>
                    <a:lstStyle/>
                    <a:p>
                      <a:pPr algn="ctr" rtl="0" fontAlgn="ctr"/>
                      <a:r>
                        <a:rPr lang="nl-NL" sz="1400" b="1" i="0" u="none" strike="noStrike">
                          <a:solidFill>
                            <a:srgbClr val="FFFFFF"/>
                          </a:solidFill>
                          <a:effectLst/>
                          <a:latin typeface="Calibri" panose="020F0502020204030204" pitchFamily="34" charset="0"/>
                        </a:rPr>
                        <a:t>Inhoud</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nl-NL"/>
                    </a:p>
                  </a:txBody>
                  <a:tcPr/>
                </a:tc>
                <a:tc gridSpan="3">
                  <a:txBody>
                    <a:bodyPr/>
                    <a:lstStyle/>
                    <a:p>
                      <a:pPr algn="ctr" rtl="0" fontAlgn="ctr"/>
                      <a:r>
                        <a:rPr lang="nl-NL" sz="1400" b="1" i="0" u="none" strike="noStrike">
                          <a:solidFill>
                            <a:srgbClr val="FFFFFF"/>
                          </a:solidFill>
                          <a:effectLst/>
                          <a:latin typeface="Calibri" panose="020F0502020204030204" pitchFamily="34" charset="0"/>
                        </a:rPr>
                        <a:t>Vorm</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hMerge="1">
                  <a:txBody>
                    <a:bodyPr/>
                    <a:lstStyle/>
                    <a:p>
                      <a:endParaRPr lang="nl-NL"/>
                    </a:p>
                  </a:txBody>
                  <a:tcPr/>
                </a:tc>
                <a:tc hMerge="1">
                  <a:txBody>
                    <a:bodyPr/>
                    <a:lstStyle/>
                    <a:p>
                      <a:endParaRPr lang="nl-NL"/>
                    </a:p>
                  </a:txBody>
                  <a:tcPr/>
                </a:tc>
                <a:tc gridSpan="4">
                  <a:txBody>
                    <a:bodyPr/>
                    <a:lstStyle/>
                    <a:p>
                      <a:pPr algn="ctr" rtl="0" fontAlgn="ctr"/>
                      <a:r>
                        <a:rPr lang="nl-NL" sz="1400" b="1" i="0" u="none" strike="noStrike">
                          <a:solidFill>
                            <a:srgbClr val="FFFFFF"/>
                          </a:solidFill>
                          <a:effectLst/>
                          <a:latin typeface="Calibri" panose="020F0502020204030204" pitchFamily="34" charset="0"/>
                        </a:rPr>
                        <a:t>Proces</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65911"/>
                    </a:solidFill>
                  </a:tcPr>
                </a:tc>
                <a:tc hMerge="1">
                  <a:txBody>
                    <a:bodyPr/>
                    <a:lstStyle/>
                    <a:p>
                      <a:endParaRPr lang="nl-NL"/>
                    </a:p>
                  </a:txBody>
                  <a:tcPr/>
                </a:tc>
                <a:tc hMerge="1">
                  <a:txBody>
                    <a:bodyPr/>
                    <a:lstStyle/>
                    <a:p>
                      <a:endParaRPr lang="nl-NL"/>
                    </a:p>
                  </a:txBody>
                  <a:tcPr/>
                </a:tc>
                <a:tc hMerge="1">
                  <a:txBody>
                    <a:bodyPr/>
                    <a:lstStyle/>
                    <a:p>
                      <a:endParaRPr lang="nl-NL"/>
                    </a:p>
                  </a:txBody>
                  <a:tcPr/>
                </a:tc>
                <a:tc gridSpan="2">
                  <a:txBody>
                    <a:bodyPr/>
                    <a:lstStyle/>
                    <a:p>
                      <a:pPr algn="ctr" rtl="0" fontAlgn="ctr"/>
                      <a:r>
                        <a:rPr lang="nl-NL" sz="1400" b="1" i="0" u="none" strike="noStrike">
                          <a:solidFill>
                            <a:srgbClr val="FFFFFF"/>
                          </a:solidFill>
                          <a:effectLst/>
                          <a:latin typeface="Calibri" panose="020F0502020204030204" pitchFamily="34" charset="0"/>
                        </a:rPr>
                        <a:t>Benadering</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F8F00"/>
                    </a:solidFill>
                  </a:tcPr>
                </a:tc>
                <a:tc hMerge="1">
                  <a:txBody>
                    <a:bodyPr/>
                    <a:lstStyle/>
                    <a:p>
                      <a:endParaRPr lang="nl-NL"/>
                    </a:p>
                  </a:txBody>
                  <a:tcPr/>
                </a:tc>
                <a:extLst>
                  <a:ext uri="{0D108BD9-81ED-4DB2-BD59-A6C34878D82A}">
                    <a16:rowId xmlns:a16="http://schemas.microsoft.com/office/drawing/2014/main" val="528063135"/>
                  </a:ext>
                </a:extLst>
              </a:tr>
              <a:tr h="388450">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nl-NL" sz="1100" b="0" i="0" u="none" strike="noStrike">
                          <a:solidFill>
                            <a:srgbClr val="000000"/>
                          </a:solidFill>
                          <a:effectLst/>
                          <a:latin typeface="Calibri" panose="020F0502020204030204" pitchFamily="34" charset="0"/>
                        </a:rPr>
                        <a:t>Verbreding</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nl-NL" sz="1100" b="0" i="0" u="none" strike="noStrike">
                          <a:solidFill>
                            <a:srgbClr val="000000"/>
                          </a:solidFill>
                          <a:effectLst/>
                          <a:latin typeface="Calibri" panose="020F0502020204030204" pitchFamily="34" charset="0"/>
                        </a:rPr>
                        <a:t>Verdieping</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nl-NL" sz="1100" b="0" i="0" u="none" strike="noStrike">
                          <a:solidFill>
                            <a:srgbClr val="000000"/>
                          </a:solidFill>
                          <a:effectLst/>
                          <a:latin typeface="Calibri" panose="020F0502020204030204" pitchFamily="34" charset="0"/>
                        </a:rPr>
                        <a:t> Verslag</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rtl="0" fontAlgn="ctr"/>
                      <a:r>
                        <a:rPr lang="nl-NL" sz="1100" b="0" i="0" u="none" strike="noStrike">
                          <a:solidFill>
                            <a:srgbClr val="000000"/>
                          </a:solidFill>
                          <a:effectLst/>
                          <a:latin typeface="Calibri" panose="020F0502020204030204" pitchFamily="34" charset="0"/>
                        </a:rPr>
                        <a:t>Presentatie</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rtl="0" fontAlgn="ctr"/>
                      <a:r>
                        <a:rPr lang="nl-NL" sz="1100" b="0" i="0" u="none" strike="noStrike">
                          <a:solidFill>
                            <a:srgbClr val="000000"/>
                          </a:solidFill>
                          <a:effectLst/>
                          <a:latin typeface="Calibri" panose="020F0502020204030204" pitchFamily="34" charset="0"/>
                        </a:rPr>
                        <a:t>Product</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fontAlgn="ctr"/>
                      <a:r>
                        <a:rPr lang="nl-NL" sz="1000" b="0" i="0" u="none" strike="noStrike">
                          <a:solidFill>
                            <a:srgbClr val="000000"/>
                          </a:solidFill>
                          <a:effectLst/>
                          <a:latin typeface="Arial" panose="020B0604020202020204" pitchFamily="34" charset="0"/>
                        </a:rPr>
                        <a:t>Zelfstandig</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BAD"/>
                    </a:solidFill>
                  </a:tcPr>
                </a:tc>
                <a:tc>
                  <a:txBody>
                    <a:bodyPr/>
                    <a:lstStyle/>
                    <a:p>
                      <a:pPr algn="ctr" fontAlgn="ctr"/>
                      <a:r>
                        <a:rPr lang="nl-NL" sz="1000" b="0" i="0" u="none" strike="noStrike">
                          <a:solidFill>
                            <a:srgbClr val="000000"/>
                          </a:solidFill>
                          <a:effectLst/>
                          <a:latin typeface="Arial" panose="020B0604020202020204" pitchFamily="34" charset="0"/>
                        </a:rPr>
                        <a:t>Online</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BAD"/>
                    </a:solidFill>
                  </a:tcPr>
                </a:tc>
                <a:tc>
                  <a:txBody>
                    <a:bodyPr/>
                    <a:lstStyle/>
                    <a:p>
                      <a:pPr algn="ctr" fontAlgn="ctr"/>
                      <a:r>
                        <a:rPr lang="nl-NL" sz="1000" b="0" i="0" u="none" strike="noStrike">
                          <a:solidFill>
                            <a:srgbClr val="000000"/>
                          </a:solidFill>
                          <a:effectLst/>
                          <a:latin typeface="Arial" panose="020B0604020202020204" pitchFamily="34" charset="0"/>
                        </a:rPr>
                        <a:t>Fysiek</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BAD"/>
                    </a:solidFill>
                  </a:tcPr>
                </a:tc>
                <a:tc>
                  <a:txBody>
                    <a:bodyPr/>
                    <a:lstStyle/>
                    <a:p>
                      <a:pPr algn="ctr" fontAlgn="ctr"/>
                      <a:r>
                        <a:rPr lang="nl-NL" sz="1000" b="0" i="0" u="none" strike="noStrike">
                          <a:solidFill>
                            <a:srgbClr val="000000"/>
                          </a:solidFill>
                          <a:effectLst/>
                          <a:latin typeface="Arial" panose="020B0604020202020204" pitchFamily="34" charset="0"/>
                        </a:rPr>
                        <a:t>Samen</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BAD"/>
                    </a:solidFill>
                  </a:tcPr>
                </a:tc>
                <a:tc>
                  <a:txBody>
                    <a:bodyPr/>
                    <a:lstStyle/>
                    <a:p>
                      <a:pPr algn="ctr" fontAlgn="ctr"/>
                      <a:r>
                        <a:rPr lang="nl-NL" sz="1000" b="0" i="0" u="none" strike="noStrike">
                          <a:solidFill>
                            <a:srgbClr val="000000"/>
                          </a:solidFill>
                          <a:effectLst/>
                          <a:latin typeface="Arial" panose="020B0604020202020204" pitchFamily="34" charset="0"/>
                        </a:rPr>
                        <a:t>Ondersteuning</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ctr" fontAlgn="ctr"/>
                      <a:r>
                        <a:rPr lang="nl-NL" sz="1000" b="0" i="0" u="none" strike="noStrike">
                          <a:solidFill>
                            <a:srgbClr val="000000"/>
                          </a:solidFill>
                          <a:effectLst/>
                          <a:latin typeface="Arial" panose="020B0604020202020204" pitchFamily="34" charset="0"/>
                        </a:rPr>
                        <a:t>keuze leerlingen</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val="1038442341"/>
                  </a:ext>
                </a:extLst>
              </a:tr>
              <a:tr h="448567">
                <a:tc>
                  <a:txBody>
                    <a:bodyPr/>
                    <a:lstStyle/>
                    <a:p>
                      <a:pPr algn="l" rtl="0" fontAlgn="ctr"/>
                      <a:r>
                        <a:rPr lang="nl-NL" sz="1100" b="0" i="0" u="none" strike="noStrike">
                          <a:solidFill>
                            <a:srgbClr val="000000"/>
                          </a:solidFill>
                          <a:effectLst/>
                          <a:latin typeface="Calibri" panose="020F0502020204030204" pitchFamily="34" charset="0"/>
                        </a:rPr>
                        <a:t>1</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algn="l" rtl="0" fontAlgn="ctr"/>
                      <a:r>
                        <a:rPr lang="nl-NL" sz="1100" b="0" i="0" u="none" strike="noStrike">
                          <a:solidFill>
                            <a:srgbClr val="000000"/>
                          </a:solidFill>
                          <a:effectLst/>
                          <a:latin typeface="Calibri" panose="020F0502020204030204" pitchFamily="34" charset="0"/>
                        </a:rPr>
                        <a:t>Water unit</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E0B4"/>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717937482"/>
                  </a:ext>
                </a:extLst>
              </a:tr>
              <a:tr h="670538">
                <a:tc>
                  <a:txBody>
                    <a:bodyPr/>
                    <a:lstStyle/>
                    <a:p>
                      <a:pPr algn="l" rtl="0" fontAlgn="ctr"/>
                      <a:r>
                        <a:rPr lang="nl-NL" sz="1100" b="0" i="0" u="none" strike="noStrike">
                          <a:solidFill>
                            <a:srgbClr val="000000"/>
                          </a:solidFill>
                          <a:effectLst/>
                          <a:latin typeface="Calibri" panose="020F0502020204030204" pitchFamily="34" charset="0"/>
                        </a:rPr>
                        <a:t>2</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algn="l" rtl="0" fontAlgn="ctr"/>
                      <a:r>
                        <a:rPr lang="nl-NL" sz="1100" b="0" i="0" u="none" strike="noStrike">
                          <a:solidFill>
                            <a:srgbClr val="000000"/>
                          </a:solidFill>
                          <a:effectLst/>
                          <a:latin typeface="Calibri" panose="020F0502020204030204" pitchFamily="34" charset="0"/>
                        </a:rPr>
                        <a:t>Reactor Batch Unit</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934481883"/>
                  </a:ext>
                </a:extLst>
              </a:tr>
              <a:tr h="448567">
                <a:tc>
                  <a:txBody>
                    <a:bodyPr/>
                    <a:lstStyle/>
                    <a:p>
                      <a:pPr algn="l" rtl="0" fontAlgn="ctr"/>
                      <a:r>
                        <a:rPr lang="nl-NL" sz="1100" b="0" i="0" u="none" strike="noStrike">
                          <a:solidFill>
                            <a:srgbClr val="000000"/>
                          </a:solidFill>
                          <a:effectLst/>
                          <a:latin typeface="Calibri" panose="020F0502020204030204" pitchFamily="34" charset="0"/>
                        </a:rPr>
                        <a:t>3</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algn="l" rtl="0" fontAlgn="ctr"/>
                      <a:r>
                        <a:rPr lang="nl-NL" sz="1100" b="0" i="0" u="none" strike="noStrike">
                          <a:solidFill>
                            <a:srgbClr val="000000"/>
                          </a:solidFill>
                          <a:effectLst/>
                          <a:latin typeface="Calibri" panose="020F0502020204030204" pitchFamily="34" charset="0"/>
                        </a:rPr>
                        <a:t>Kristallisatie Unit</a:t>
                      </a:r>
                    </a:p>
                  </a:txBody>
                  <a:tcPr marL="3810" marR="3810" marT="3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E0B4"/>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62175091"/>
                  </a:ext>
                </a:extLst>
              </a:tr>
              <a:tr h="448567">
                <a:tc>
                  <a:txBody>
                    <a:bodyPr/>
                    <a:lstStyle/>
                    <a:p>
                      <a:pPr algn="l" rtl="0" fontAlgn="ctr"/>
                      <a:r>
                        <a:rPr lang="nl-NL" sz="1100" b="0" i="0" u="none" strike="noStrike">
                          <a:solidFill>
                            <a:srgbClr val="000000"/>
                          </a:solidFill>
                          <a:effectLst/>
                          <a:latin typeface="Calibri" panose="020F0502020204030204" pitchFamily="34" charset="0"/>
                        </a:rPr>
                        <a:t>4</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algn="l" rtl="0" fontAlgn="ctr"/>
                      <a:r>
                        <a:rPr lang="nl-NL" sz="1100" b="0" i="0" u="none" strike="noStrike">
                          <a:solidFill>
                            <a:srgbClr val="000000"/>
                          </a:solidFill>
                          <a:effectLst/>
                          <a:latin typeface="Calibri" panose="020F0502020204030204" pitchFamily="34" charset="0"/>
                        </a:rPr>
                        <a:t>Bierbrouwerij</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B9C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E0B4"/>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E0B4"/>
                    </a:solidFill>
                  </a:tcPr>
                </a:tc>
                <a:extLst>
                  <a:ext uri="{0D108BD9-81ED-4DB2-BD59-A6C34878D82A}">
                    <a16:rowId xmlns:a16="http://schemas.microsoft.com/office/drawing/2014/main" val="4083805048"/>
                  </a:ext>
                </a:extLst>
              </a:tr>
              <a:tr h="346830">
                <a:tc>
                  <a:txBody>
                    <a:bodyPr/>
                    <a:lstStyle/>
                    <a:p>
                      <a:pPr algn="l" rtl="0" fontAlgn="ctr"/>
                      <a:r>
                        <a:rPr lang="nl-NL" sz="1100" b="0" i="0" u="none" strike="noStrike">
                          <a:solidFill>
                            <a:srgbClr val="000000"/>
                          </a:solidFill>
                          <a:effectLst/>
                          <a:latin typeface="Calibri" panose="020F0502020204030204" pitchFamily="34" charset="0"/>
                        </a:rPr>
                        <a:t>5</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algn="l" rtl="0" fontAlgn="ctr"/>
                      <a:r>
                        <a:rPr lang="nl-NL" sz="1100" b="0" i="0" u="none" strike="noStrike">
                          <a:solidFill>
                            <a:srgbClr val="000000"/>
                          </a:solidFill>
                          <a:effectLst/>
                          <a:latin typeface="Calibri" panose="020F0502020204030204" pitchFamily="34" charset="0"/>
                        </a:rPr>
                        <a:t>Flow unit</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B9C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956137784"/>
                  </a:ext>
                </a:extLst>
              </a:tr>
              <a:tr h="346830">
                <a:tc>
                  <a:txBody>
                    <a:bodyPr/>
                    <a:lstStyle/>
                    <a:p>
                      <a:pPr algn="l" rtl="0" fontAlgn="ctr"/>
                      <a:r>
                        <a:rPr lang="nl-NL" sz="1100" b="0" i="0" u="none" strike="noStrike">
                          <a:solidFill>
                            <a:srgbClr val="000000"/>
                          </a:solidFill>
                          <a:effectLst/>
                          <a:latin typeface="Calibri" panose="020F0502020204030204" pitchFamily="34" charset="0"/>
                        </a:rPr>
                        <a:t>6</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algn="l" rtl="0" fontAlgn="ctr"/>
                      <a:r>
                        <a:rPr lang="nl-NL" sz="1100" b="0" i="0" u="none" strike="noStrike">
                          <a:solidFill>
                            <a:srgbClr val="000000"/>
                          </a:solidFill>
                          <a:effectLst/>
                          <a:latin typeface="Calibri" panose="020F0502020204030204" pitchFamily="34" charset="0"/>
                        </a:rPr>
                        <a:t>Roer unit</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B9C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619541421"/>
                  </a:ext>
                </a:extLst>
              </a:tr>
              <a:tr h="346830">
                <a:tc>
                  <a:txBody>
                    <a:bodyPr/>
                    <a:lstStyle/>
                    <a:p>
                      <a:pPr algn="l" rtl="0" fontAlgn="ctr"/>
                      <a:r>
                        <a:rPr lang="nl-NL" sz="1100" b="0" i="0" u="none" strike="noStrike">
                          <a:solidFill>
                            <a:srgbClr val="000000"/>
                          </a:solidFill>
                          <a:effectLst/>
                          <a:latin typeface="Calibri" panose="020F0502020204030204" pitchFamily="34" charset="0"/>
                        </a:rPr>
                        <a:t>7</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CECE"/>
                    </a:solidFill>
                  </a:tcPr>
                </a:tc>
                <a:tc>
                  <a:txBody>
                    <a:bodyPr/>
                    <a:lstStyle/>
                    <a:p>
                      <a:pPr algn="l" rtl="0" fontAlgn="ctr"/>
                      <a:r>
                        <a:rPr lang="nl-NL" sz="1100" b="0" i="0" u="none" strike="noStrike">
                          <a:solidFill>
                            <a:srgbClr val="000000"/>
                          </a:solidFill>
                          <a:effectLst/>
                          <a:latin typeface="Calibri" panose="020F0502020204030204" pitchFamily="34" charset="0"/>
                        </a:rPr>
                        <a:t>Destillatie</a:t>
                      </a:r>
                    </a:p>
                  </a:txBody>
                  <a:tcPr marL="3810" marR="3810" marT="38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B9CA"/>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l" fontAlgn="t"/>
                      <a:r>
                        <a:rPr lang="nl-NL" sz="1800" b="0" i="0" u="none" strike="noStrike">
                          <a:solidFill>
                            <a:srgbClr val="000000"/>
                          </a:solidFill>
                          <a:effectLst/>
                          <a:latin typeface="Arial" panose="020B0604020202020204" pitchFamily="34" charset="0"/>
                        </a:rPr>
                        <a:t> </a:t>
                      </a:r>
                    </a:p>
                  </a:txBody>
                  <a:tcPr marL="3810" marR="3810" marT="38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62978502"/>
                  </a:ext>
                </a:extLst>
              </a:tr>
            </a:tbl>
          </a:graphicData>
        </a:graphic>
      </p:graphicFrame>
    </p:spTree>
    <p:extLst>
      <p:ext uri="{BB962C8B-B14F-4D97-AF65-F5344CB8AC3E}">
        <p14:creationId xmlns:p14="http://schemas.microsoft.com/office/powerpoint/2010/main" val="2174107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0176-BB57-E332-70C0-1AB1FB4F157D}"/>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0BBB4633-2CAF-40C3-1F69-8962538A6642}"/>
              </a:ext>
            </a:extLst>
          </p:cNvPr>
          <p:cNvSpPr>
            <a:spLocks noGrp="1"/>
          </p:cNvSpPr>
          <p:nvPr>
            <p:ph type="subTitle" idx="13"/>
          </p:nvPr>
        </p:nvSpPr>
        <p:spPr>
          <a:xfrm>
            <a:off x="427792" y="449301"/>
            <a:ext cx="9532645" cy="1207363"/>
          </a:xfrm>
        </p:spPr>
        <p:txBody>
          <a:bodyPr>
            <a:normAutofit/>
          </a:bodyPr>
          <a:lstStyle/>
          <a:p>
            <a:r>
              <a:rPr lang="nl-NL" sz="6600" b="1"/>
              <a:t>DOELSTELLING</a:t>
            </a:r>
          </a:p>
        </p:txBody>
      </p:sp>
      <p:sp>
        <p:nvSpPr>
          <p:cNvPr id="5" name="Tekstvak 4">
            <a:extLst>
              <a:ext uri="{FF2B5EF4-FFF2-40B4-BE49-F238E27FC236}">
                <a16:creationId xmlns:a16="http://schemas.microsoft.com/office/drawing/2014/main" id="{668C8E24-FABE-6A54-5B31-6CD91A23B5BF}"/>
              </a:ext>
            </a:extLst>
          </p:cNvPr>
          <p:cNvSpPr txBox="1"/>
          <p:nvPr/>
        </p:nvSpPr>
        <p:spPr>
          <a:xfrm>
            <a:off x="5028144" y="3931932"/>
            <a:ext cx="4932293" cy="584775"/>
          </a:xfrm>
          <a:prstGeom prst="rect">
            <a:avLst/>
          </a:prstGeom>
          <a:noFill/>
        </p:spPr>
        <p:txBody>
          <a:bodyPr wrap="square">
            <a:spAutoFit/>
          </a:bodyPr>
          <a:lstStyle/>
          <a:p>
            <a:r>
              <a:rPr lang="nl-NL" sz="3200" b="0">
                <a:solidFill>
                  <a:srgbClr val="F26C51"/>
                </a:solidFill>
                <a:effectLst/>
                <a:latin typeface="Raleway" pitchFamily="2" charset="0"/>
              </a:rPr>
              <a:t>“Wat heb je nodig?”</a:t>
            </a:r>
            <a:endParaRPr lang="nl-NL" sz="3200">
              <a:solidFill>
                <a:srgbClr val="F26C51"/>
              </a:solidFill>
            </a:endParaRPr>
          </a:p>
        </p:txBody>
      </p:sp>
      <p:sp>
        <p:nvSpPr>
          <p:cNvPr id="6" name="Tekstballon: rechthoek met afgeronde hoeken 5">
            <a:extLst>
              <a:ext uri="{FF2B5EF4-FFF2-40B4-BE49-F238E27FC236}">
                <a16:creationId xmlns:a16="http://schemas.microsoft.com/office/drawing/2014/main" id="{90350D7B-95E8-2B36-1C25-F04A98BEFF94}"/>
              </a:ext>
            </a:extLst>
          </p:cNvPr>
          <p:cNvSpPr/>
          <p:nvPr/>
        </p:nvSpPr>
        <p:spPr>
          <a:xfrm>
            <a:off x="8828070" y="2926069"/>
            <a:ext cx="1600200" cy="944218"/>
          </a:xfrm>
          <a:prstGeom prst="wedgeRoundRectCallout">
            <a:avLst>
              <a:gd name="adj1" fmla="val -29529"/>
              <a:gd name="adj2" fmla="val 101447"/>
              <a:gd name="adj3" fmla="val 16667"/>
            </a:avLst>
          </a:prstGeom>
          <a:noFill/>
          <a:ln w="28575">
            <a:solidFill>
              <a:srgbClr val="0057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ballon: rechthoek met afgeronde hoeken 6">
            <a:extLst>
              <a:ext uri="{FF2B5EF4-FFF2-40B4-BE49-F238E27FC236}">
                <a16:creationId xmlns:a16="http://schemas.microsoft.com/office/drawing/2014/main" id="{10E63408-C5E6-8FEB-E210-DD1AA34A872B}"/>
              </a:ext>
            </a:extLst>
          </p:cNvPr>
          <p:cNvSpPr/>
          <p:nvPr/>
        </p:nvSpPr>
        <p:spPr>
          <a:xfrm>
            <a:off x="3684758" y="5206226"/>
            <a:ext cx="1600200" cy="944218"/>
          </a:xfrm>
          <a:prstGeom prst="wedgeRoundRectCallout">
            <a:avLst>
              <a:gd name="adj1" fmla="val 35688"/>
              <a:gd name="adj2" fmla="val -120658"/>
              <a:gd name="adj3" fmla="val 16667"/>
            </a:avLst>
          </a:prstGeom>
          <a:noFill/>
          <a:ln w="28575">
            <a:solidFill>
              <a:srgbClr val="F26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ndertitel 4">
            <a:extLst>
              <a:ext uri="{FF2B5EF4-FFF2-40B4-BE49-F238E27FC236}">
                <a16:creationId xmlns:a16="http://schemas.microsoft.com/office/drawing/2014/main" id="{69168C0E-C3B5-5A5D-2047-802C44E56914}"/>
              </a:ext>
            </a:extLst>
          </p:cNvPr>
          <p:cNvSpPr txBox="1">
            <a:spLocks/>
          </p:cNvSpPr>
          <p:nvPr/>
        </p:nvSpPr>
        <p:spPr>
          <a:xfrm>
            <a:off x="0" y="1456709"/>
            <a:ext cx="7995684" cy="1469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rgbClr val="00575C"/>
                </a:solidFill>
                <a:latin typeface="Raleway" panose="020B05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panose="020B05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Raleway" panose="020B05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5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5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nl-NL" dirty="0"/>
              <a:t>De student nog beter zelfstandig “leren </a:t>
            </a:r>
            <a:r>
              <a:rPr lang="nl-NL" dirty="0" err="1"/>
              <a:t>leren</a:t>
            </a:r>
            <a:r>
              <a:rPr lang="nl-NL" dirty="0"/>
              <a:t>” in de beroepscontext binnen de gesimuleerde schoolomgeving. We voldoen aan de kaders van “Gaan voor groei” o.a. door het beter gebruik maken van de praktijkfaciliteiten en dit op een juiste manier te koppelen aan de IBO’s in ’26-’27.</a:t>
            </a:r>
          </a:p>
        </p:txBody>
      </p:sp>
    </p:spTree>
    <p:extLst>
      <p:ext uri="{BB962C8B-B14F-4D97-AF65-F5344CB8AC3E}">
        <p14:creationId xmlns:p14="http://schemas.microsoft.com/office/powerpoint/2010/main" val="3262550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D4BC4-22B5-C94F-A060-7C1D4F99E91F}"/>
              </a:ext>
            </a:extLst>
          </p:cNvPr>
          <p:cNvSpPr>
            <a:spLocks noGrp="1"/>
          </p:cNvSpPr>
          <p:nvPr>
            <p:ph type="ctrTitle"/>
          </p:nvPr>
        </p:nvSpPr>
        <p:spPr/>
        <p:txBody>
          <a:bodyPr/>
          <a:lstStyle/>
          <a:p>
            <a:pPr algn="ctr"/>
            <a:r>
              <a:rPr lang="nl-NL"/>
              <a:t>Operationele opstellingen in C 018</a:t>
            </a:r>
            <a:br>
              <a:rPr lang="nl-NL"/>
            </a:br>
            <a:r>
              <a:rPr lang="nl-NL"/>
              <a:t>Status 1-08-2024</a:t>
            </a:r>
          </a:p>
        </p:txBody>
      </p:sp>
      <p:sp>
        <p:nvSpPr>
          <p:cNvPr id="5" name="Tijdelijke aanduiding voor tekst 4">
            <a:extLst>
              <a:ext uri="{FF2B5EF4-FFF2-40B4-BE49-F238E27FC236}">
                <a16:creationId xmlns:a16="http://schemas.microsoft.com/office/drawing/2014/main" id="{88C78745-4CD1-AE65-5CE3-550F0F1D60E6}"/>
              </a:ext>
            </a:extLst>
          </p:cNvPr>
          <p:cNvSpPr>
            <a:spLocks noGrp="1"/>
          </p:cNvSpPr>
          <p:nvPr>
            <p:ph type="body" sz="quarter" idx="14"/>
          </p:nvPr>
        </p:nvSpPr>
        <p:spPr>
          <a:xfrm>
            <a:off x="507999" y="2470150"/>
            <a:ext cx="9546459" cy="3587750"/>
          </a:xfrm>
        </p:spPr>
        <p:txBody>
          <a:bodyPr vert="horz" lIns="91440" tIns="45720" rIns="91440" bIns="45720" rtlCol="0" anchor="t">
            <a:normAutofit/>
          </a:bodyPr>
          <a:lstStyle/>
          <a:p>
            <a:pPr marL="285750" indent="-285750">
              <a:buFont typeface="Arial" panose="020B0604020202020204" pitchFamily="34" charset="0"/>
              <a:buChar char="•"/>
            </a:pPr>
            <a:r>
              <a:rPr lang="nl-NL">
                <a:solidFill>
                  <a:schemeClr val="tx1"/>
                </a:solidFill>
              </a:rPr>
              <a:t>Waterunit 		Unit 1		Operationeel</a:t>
            </a:r>
          </a:p>
          <a:p>
            <a:pPr marL="285750" indent="-285750">
              <a:buFont typeface="Arial" panose="020B0604020202020204" pitchFamily="34" charset="0"/>
              <a:buChar char="•"/>
            </a:pPr>
            <a:r>
              <a:rPr lang="nl-NL">
                <a:solidFill>
                  <a:schemeClr val="tx1"/>
                </a:solidFill>
                <a:latin typeface="Raleway"/>
              </a:rPr>
              <a:t>Reactor Batch Proces 	Unit 2      	Operationeel</a:t>
            </a:r>
            <a:endParaRPr lang="nl-NL">
              <a:solidFill>
                <a:schemeClr val="tx1"/>
              </a:solidFill>
            </a:endParaRPr>
          </a:p>
          <a:p>
            <a:pPr marL="285750" indent="-285750">
              <a:buFont typeface="Arial" panose="020B0604020202020204" pitchFamily="34" charset="0"/>
              <a:buChar char="•"/>
            </a:pPr>
            <a:r>
              <a:rPr lang="nl-NL">
                <a:solidFill>
                  <a:schemeClr val="tx1"/>
                </a:solidFill>
              </a:rPr>
              <a:t>Kristallisatie Unit	Unit 3		Operationeel</a:t>
            </a:r>
          </a:p>
          <a:p>
            <a:pPr marL="285750" indent="-285750">
              <a:buFont typeface="Arial" panose="020B0604020202020204" pitchFamily="34" charset="0"/>
              <a:buChar char="•"/>
            </a:pPr>
            <a:r>
              <a:rPr lang="nl-NL">
                <a:solidFill>
                  <a:schemeClr val="tx1"/>
                </a:solidFill>
              </a:rPr>
              <a:t>Bierbrouwerij		Unit 4		Operationeel</a:t>
            </a:r>
          </a:p>
          <a:p>
            <a:pPr marL="285750" indent="-285750">
              <a:buFont typeface="Arial" panose="020B0604020202020204" pitchFamily="34" charset="0"/>
              <a:buChar char="•"/>
            </a:pPr>
            <a:r>
              <a:rPr lang="nl-NL">
                <a:solidFill>
                  <a:schemeClr val="tx1"/>
                </a:solidFill>
              </a:rPr>
              <a:t>Flow unit		Unit 5		Operationeel</a:t>
            </a:r>
          </a:p>
          <a:p>
            <a:pPr marL="285750" indent="-285750">
              <a:buFont typeface="Arial" panose="020B0604020202020204" pitchFamily="34" charset="0"/>
              <a:buChar char="•"/>
            </a:pPr>
            <a:r>
              <a:rPr lang="nl-NL">
                <a:solidFill>
                  <a:schemeClr val="tx1"/>
                </a:solidFill>
              </a:rPr>
              <a:t>Roer unit		Unit 6		Operationeel</a:t>
            </a:r>
          </a:p>
          <a:p>
            <a:pPr marL="285750" indent="-285750">
              <a:buFont typeface="Arial" panose="020B0604020202020204" pitchFamily="34" charset="0"/>
              <a:buChar char="•"/>
            </a:pPr>
            <a:r>
              <a:rPr lang="nl-NL">
                <a:solidFill>
                  <a:schemeClr val="tx1"/>
                </a:solidFill>
              </a:rPr>
              <a:t>Destillatie unit	Unit 7		Operationeel</a:t>
            </a:r>
          </a:p>
          <a:p>
            <a:pPr marL="285750" indent="-285750">
              <a:buFont typeface="Arial" panose="020B0604020202020204" pitchFamily="34" charset="0"/>
              <a:buChar char="•"/>
            </a:pPr>
            <a:endParaRPr lang="nl-NL"/>
          </a:p>
          <a:p>
            <a:pPr marL="285750" indent="-285750">
              <a:buFont typeface="Arial" panose="020B0604020202020204" pitchFamily="34" charset="0"/>
              <a:buChar char="•"/>
            </a:pPr>
            <a:endParaRPr lang="nl-NL"/>
          </a:p>
          <a:p>
            <a:pPr marL="285750" indent="-285750">
              <a:buFont typeface="Arial" panose="020B0604020202020204" pitchFamily="34" charset="0"/>
              <a:buChar char="•"/>
            </a:pPr>
            <a:endParaRPr lang="nl-NL"/>
          </a:p>
        </p:txBody>
      </p:sp>
    </p:spTree>
    <p:extLst>
      <p:ext uri="{BB962C8B-B14F-4D97-AF65-F5344CB8AC3E}">
        <p14:creationId xmlns:p14="http://schemas.microsoft.com/office/powerpoint/2010/main" val="396463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63DD-572B-099D-A2E4-9F5369027D57}"/>
              </a:ext>
            </a:extLst>
          </p:cNvPr>
          <p:cNvSpPr>
            <a:spLocks noGrp="1"/>
          </p:cNvSpPr>
          <p:nvPr>
            <p:ph type="ctrTitle"/>
          </p:nvPr>
        </p:nvSpPr>
        <p:spPr>
          <a:xfrm>
            <a:off x="2983625" y="681037"/>
            <a:ext cx="8676930" cy="718153"/>
          </a:xfrm>
        </p:spPr>
        <p:txBody>
          <a:bodyPr/>
          <a:lstStyle/>
          <a:p>
            <a:pPr algn="ctr"/>
            <a:r>
              <a:rPr lang="nl-NL"/>
              <a:t>Wat gebruiken we als tools voor Plant 3.0 </a:t>
            </a:r>
          </a:p>
        </p:txBody>
      </p:sp>
      <p:sp>
        <p:nvSpPr>
          <p:cNvPr id="3" name="Ondertitel 2">
            <a:extLst>
              <a:ext uri="{FF2B5EF4-FFF2-40B4-BE49-F238E27FC236}">
                <a16:creationId xmlns:a16="http://schemas.microsoft.com/office/drawing/2014/main" id="{6A177A50-5EB3-8F5A-4C27-B40C1E0ABE08}"/>
              </a:ext>
            </a:extLst>
          </p:cNvPr>
          <p:cNvSpPr>
            <a:spLocks noGrp="1"/>
          </p:cNvSpPr>
          <p:nvPr>
            <p:ph type="subTitle" idx="13"/>
          </p:nvPr>
        </p:nvSpPr>
        <p:spPr/>
        <p:txBody>
          <a:bodyPr>
            <a:normAutofit lnSpcReduction="10000"/>
          </a:bodyPr>
          <a:lstStyle/>
          <a:p>
            <a:endParaRPr lang="nl-NL"/>
          </a:p>
        </p:txBody>
      </p:sp>
      <p:sp>
        <p:nvSpPr>
          <p:cNvPr id="4" name="Tijdelijke aanduiding voor tekst 3">
            <a:extLst>
              <a:ext uri="{FF2B5EF4-FFF2-40B4-BE49-F238E27FC236}">
                <a16:creationId xmlns:a16="http://schemas.microsoft.com/office/drawing/2014/main" id="{85AE2EE6-0793-415C-30D9-DFCCADFD804B}"/>
              </a:ext>
            </a:extLst>
          </p:cNvPr>
          <p:cNvSpPr>
            <a:spLocks noGrp="1"/>
          </p:cNvSpPr>
          <p:nvPr>
            <p:ph type="body" sz="quarter" idx="17"/>
          </p:nvPr>
        </p:nvSpPr>
        <p:spPr>
          <a:xfrm>
            <a:off x="2930769" y="2320924"/>
            <a:ext cx="7502061" cy="4320300"/>
          </a:xfrm>
        </p:spPr>
        <p:txBody>
          <a:bodyPr/>
          <a:lstStyle/>
          <a:p>
            <a:pPr marL="285750" indent="-285750">
              <a:buFont typeface="Arial" panose="020B0604020202020204" pitchFamily="34" charset="0"/>
              <a:buChar char="•"/>
            </a:pPr>
            <a:r>
              <a:rPr lang="nl-NL">
                <a:solidFill>
                  <a:srgbClr val="00575C"/>
                </a:solidFill>
              </a:rPr>
              <a:t>Teams/</a:t>
            </a:r>
            <a:r>
              <a:rPr lang="nl-NL" err="1">
                <a:solidFill>
                  <a:srgbClr val="00575C"/>
                </a:solidFill>
              </a:rPr>
              <a:t>sharepoint</a:t>
            </a:r>
            <a:r>
              <a:rPr lang="nl-NL">
                <a:solidFill>
                  <a:srgbClr val="00575C"/>
                </a:solidFill>
              </a:rPr>
              <a:t> als database</a:t>
            </a:r>
          </a:p>
          <a:p>
            <a:pPr marL="285750" indent="-285750">
              <a:buFont typeface="Arial" panose="020B0604020202020204" pitchFamily="34" charset="0"/>
              <a:buChar char="•"/>
            </a:pPr>
            <a:r>
              <a:rPr lang="nl-NL">
                <a:solidFill>
                  <a:srgbClr val="00575C"/>
                </a:solidFill>
              </a:rPr>
              <a:t>PI&amp;D (Plant 3D)</a:t>
            </a:r>
          </a:p>
          <a:p>
            <a:pPr marL="285750" indent="-285750">
              <a:buFont typeface="Arial" panose="020B0604020202020204" pitchFamily="34" charset="0"/>
              <a:buChar char="•"/>
            </a:pPr>
            <a:r>
              <a:rPr lang="nl-NL">
                <a:solidFill>
                  <a:srgbClr val="00575C"/>
                </a:solidFill>
              </a:rPr>
              <a:t>Website  ( https://www.vistacollege-procestechniek-en-smartmaintenance.nl)</a:t>
            </a:r>
          </a:p>
          <a:p>
            <a:pPr marL="285750" indent="-285750">
              <a:buFont typeface="Arial" panose="020B0604020202020204" pitchFamily="34" charset="0"/>
              <a:buChar char="•"/>
            </a:pPr>
            <a:r>
              <a:rPr lang="nl-NL">
                <a:solidFill>
                  <a:srgbClr val="00575C"/>
                </a:solidFill>
              </a:rPr>
              <a:t>EZ </a:t>
            </a:r>
            <a:r>
              <a:rPr lang="nl-NL" err="1">
                <a:solidFill>
                  <a:srgbClr val="00575C"/>
                </a:solidFill>
              </a:rPr>
              <a:t>Factory</a:t>
            </a:r>
            <a:r>
              <a:rPr lang="nl-NL">
                <a:solidFill>
                  <a:srgbClr val="00575C"/>
                </a:solidFill>
              </a:rPr>
              <a:t> </a:t>
            </a:r>
          </a:p>
          <a:p>
            <a:pPr marL="285750" indent="-285750">
              <a:buFont typeface="Arial" panose="020B0604020202020204" pitchFamily="34" charset="0"/>
              <a:buChar char="•"/>
            </a:pPr>
            <a:r>
              <a:rPr lang="nl-NL">
                <a:solidFill>
                  <a:srgbClr val="00575C"/>
                </a:solidFill>
              </a:rPr>
              <a:t>QR code</a:t>
            </a:r>
          </a:p>
          <a:p>
            <a:pPr marL="285750" indent="-285750">
              <a:buFont typeface="Arial" panose="020B0604020202020204" pitchFamily="34" charset="0"/>
              <a:buChar char="•"/>
            </a:pPr>
            <a:r>
              <a:rPr lang="nl-NL">
                <a:solidFill>
                  <a:srgbClr val="00575C"/>
                </a:solidFill>
              </a:rPr>
              <a:t>LOTO Procedure</a:t>
            </a:r>
          </a:p>
          <a:p>
            <a:pPr marL="285750" indent="-285750">
              <a:buFont typeface="Arial" panose="020B0604020202020204" pitchFamily="34" charset="0"/>
              <a:buChar char="•"/>
            </a:pPr>
            <a:r>
              <a:rPr lang="nl-NL">
                <a:solidFill>
                  <a:srgbClr val="00575C"/>
                </a:solidFill>
              </a:rPr>
              <a:t>Werkvergunningsprocedure</a:t>
            </a:r>
          </a:p>
          <a:p>
            <a:pPr marL="285750" indent="-285750">
              <a:buFont typeface="Arial" panose="020B0604020202020204" pitchFamily="34" charset="0"/>
              <a:buChar char="•"/>
            </a:pPr>
            <a:r>
              <a:rPr lang="nl-NL">
                <a:solidFill>
                  <a:srgbClr val="00575C"/>
                </a:solidFill>
              </a:rPr>
              <a:t>Veiligheidsprocedure/Orde en netheid</a:t>
            </a:r>
          </a:p>
          <a:p>
            <a:pPr marL="285750" indent="-285750">
              <a:buFont typeface="Arial" panose="020B0604020202020204" pitchFamily="34" charset="0"/>
              <a:buChar char="•"/>
            </a:pPr>
            <a:r>
              <a:rPr lang="nl-NL">
                <a:solidFill>
                  <a:srgbClr val="00575C"/>
                </a:solidFill>
              </a:rPr>
              <a:t>3D plant</a:t>
            </a:r>
          </a:p>
          <a:p>
            <a:pPr marL="971550" lvl="1" indent="-285750"/>
            <a:r>
              <a:rPr lang="nl-NL" sz="2000">
                <a:solidFill>
                  <a:srgbClr val="00575C"/>
                </a:solidFill>
              </a:rPr>
              <a:t>VR Bril</a:t>
            </a:r>
          </a:p>
          <a:p>
            <a:pPr marL="971550" lvl="1" indent="-285750"/>
            <a:r>
              <a:rPr lang="nl-NL" sz="2000">
                <a:solidFill>
                  <a:srgbClr val="00575C"/>
                </a:solidFill>
              </a:rPr>
              <a:t>PC</a:t>
            </a:r>
          </a:p>
          <a:p>
            <a:pPr marL="285750" indent="-285750">
              <a:buFont typeface="Arial" panose="020B0604020202020204" pitchFamily="34" charset="0"/>
              <a:buChar char="•"/>
            </a:pPr>
            <a:endParaRPr lang="nl-NL"/>
          </a:p>
        </p:txBody>
      </p:sp>
    </p:spTree>
    <p:extLst>
      <p:ext uri="{BB962C8B-B14F-4D97-AF65-F5344CB8AC3E}">
        <p14:creationId xmlns:p14="http://schemas.microsoft.com/office/powerpoint/2010/main" val="4149229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BF348-B335-6684-0C42-5D234B7C9F1D}"/>
              </a:ext>
            </a:extLst>
          </p:cNvPr>
          <p:cNvSpPr>
            <a:spLocks noGrp="1"/>
          </p:cNvSpPr>
          <p:nvPr>
            <p:ph type="ctrTitle"/>
          </p:nvPr>
        </p:nvSpPr>
        <p:spPr/>
        <p:txBody>
          <a:bodyPr/>
          <a:lstStyle/>
          <a:p>
            <a:r>
              <a:rPr lang="nl-NL"/>
              <a:t>Start sept. 2024</a:t>
            </a:r>
          </a:p>
        </p:txBody>
      </p:sp>
      <p:graphicFrame>
        <p:nvGraphicFramePr>
          <p:cNvPr id="9" name="Tabel 8">
            <a:extLst>
              <a:ext uri="{FF2B5EF4-FFF2-40B4-BE49-F238E27FC236}">
                <a16:creationId xmlns:a16="http://schemas.microsoft.com/office/drawing/2014/main" id="{1AB185FA-84F2-7319-06FC-4E4678B085AA}"/>
              </a:ext>
            </a:extLst>
          </p:cNvPr>
          <p:cNvGraphicFramePr>
            <a:graphicFrameLocks noGrp="1"/>
          </p:cNvGraphicFramePr>
          <p:nvPr>
            <p:extLst>
              <p:ext uri="{D42A27DB-BD31-4B8C-83A1-F6EECF244321}">
                <p14:modId xmlns:p14="http://schemas.microsoft.com/office/powerpoint/2010/main" val="1633965165"/>
              </p:ext>
            </p:extLst>
          </p:nvPr>
        </p:nvGraphicFramePr>
        <p:xfrm>
          <a:off x="559981" y="1982922"/>
          <a:ext cx="9321801" cy="4210388"/>
        </p:xfrm>
        <a:graphic>
          <a:graphicData uri="http://schemas.openxmlformats.org/drawingml/2006/table">
            <a:tbl>
              <a:tblPr firstRow="1" bandRow="1">
                <a:tableStyleId>{5C22544A-7EE6-4342-B048-85BDC9FD1C3A}</a:tableStyleId>
              </a:tblPr>
              <a:tblGrid>
                <a:gridCol w="707167">
                  <a:extLst>
                    <a:ext uri="{9D8B030D-6E8A-4147-A177-3AD203B41FA5}">
                      <a16:colId xmlns:a16="http://schemas.microsoft.com/office/drawing/2014/main" val="2811513143"/>
                    </a:ext>
                  </a:extLst>
                </a:gridCol>
                <a:gridCol w="2133066">
                  <a:extLst>
                    <a:ext uri="{9D8B030D-6E8A-4147-A177-3AD203B41FA5}">
                      <a16:colId xmlns:a16="http://schemas.microsoft.com/office/drawing/2014/main" val="1525021921"/>
                    </a:ext>
                  </a:extLst>
                </a:gridCol>
                <a:gridCol w="750801">
                  <a:extLst>
                    <a:ext uri="{9D8B030D-6E8A-4147-A177-3AD203B41FA5}">
                      <a16:colId xmlns:a16="http://schemas.microsoft.com/office/drawing/2014/main" val="2029060860"/>
                    </a:ext>
                  </a:extLst>
                </a:gridCol>
                <a:gridCol w="1069866">
                  <a:extLst>
                    <a:ext uri="{9D8B030D-6E8A-4147-A177-3AD203B41FA5}">
                      <a16:colId xmlns:a16="http://schemas.microsoft.com/office/drawing/2014/main" val="4239341580"/>
                    </a:ext>
                  </a:extLst>
                </a:gridCol>
                <a:gridCol w="1165225">
                  <a:extLst>
                    <a:ext uri="{9D8B030D-6E8A-4147-A177-3AD203B41FA5}">
                      <a16:colId xmlns:a16="http://schemas.microsoft.com/office/drawing/2014/main" val="291332149"/>
                    </a:ext>
                  </a:extLst>
                </a:gridCol>
                <a:gridCol w="1291792">
                  <a:extLst>
                    <a:ext uri="{9D8B030D-6E8A-4147-A177-3AD203B41FA5}">
                      <a16:colId xmlns:a16="http://schemas.microsoft.com/office/drawing/2014/main" val="2968814043"/>
                    </a:ext>
                  </a:extLst>
                </a:gridCol>
                <a:gridCol w="1038659">
                  <a:extLst>
                    <a:ext uri="{9D8B030D-6E8A-4147-A177-3AD203B41FA5}">
                      <a16:colId xmlns:a16="http://schemas.microsoft.com/office/drawing/2014/main" val="2419359921"/>
                    </a:ext>
                  </a:extLst>
                </a:gridCol>
                <a:gridCol w="1165225">
                  <a:extLst>
                    <a:ext uri="{9D8B030D-6E8A-4147-A177-3AD203B41FA5}">
                      <a16:colId xmlns:a16="http://schemas.microsoft.com/office/drawing/2014/main" val="484091815"/>
                    </a:ext>
                  </a:extLst>
                </a:gridCol>
              </a:tblGrid>
              <a:tr h="460589">
                <a:tc>
                  <a:txBody>
                    <a:bodyPr/>
                    <a:lstStyle/>
                    <a:p>
                      <a:r>
                        <a:rPr lang="nl-NL"/>
                        <a:t>Unit </a:t>
                      </a:r>
                    </a:p>
                  </a:txBody>
                  <a:tcPr/>
                </a:tc>
                <a:tc>
                  <a:txBody>
                    <a:bodyPr/>
                    <a:lstStyle/>
                    <a:p>
                      <a:endParaRPr lang="nl-NL"/>
                    </a:p>
                  </a:txBody>
                  <a:tcPr>
                    <a:lnB w="12700" cap="flat" cmpd="sng" algn="ctr">
                      <a:solidFill>
                        <a:schemeClr val="tx1"/>
                      </a:solidFill>
                      <a:prstDash val="solid"/>
                      <a:round/>
                      <a:headEnd type="none" w="med" len="med"/>
                      <a:tailEnd type="none" w="med" len="med"/>
                    </a:lnB>
                  </a:tcPr>
                </a:tc>
                <a:tc>
                  <a:txBody>
                    <a:bodyPr/>
                    <a:lstStyle/>
                    <a:p>
                      <a:r>
                        <a:rPr lang="nl-NL"/>
                        <a:t>PI&amp;D</a:t>
                      </a:r>
                    </a:p>
                  </a:txBody>
                  <a:tcPr/>
                </a:tc>
                <a:tc>
                  <a:txBody>
                    <a:bodyPr/>
                    <a:lstStyle/>
                    <a:p>
                      <a:r>
                        <a:rPr lang="nl-NL"/>
                        <a:t>Website</a:t>
                      </a:r>
                    </a:p>
                  </a:txBody>
                  <a:tcPr/>
                </a:tc>
                <a:tc>
                  <a:txBody>
                    <a:bodyPr/>
                    <a:lstStyle/>
                    <a:p>
                      <a:r>
                        <a:rPr lang="nl-NL"/>
                        <a:t>QR Code</a:t>
                      </a:r>
                    </a:p>
                  </a:txBody>
                  <a:tcPr/>
                </a:tc>
                <a:tc>
                  <a:txBody>
                    <a:bodyPr/>
                    <a:lstStyle/>
                    <a:p>
                      <a:r>
                        <a:rPr lang="nl-NL"/>
                        <a:t>EZ </a:t>
                      </a:r>
                      <a:r>
                        <a:rPr lang="nl-NL" err="1"/>
                        <a:t>factory</a:t>
                      </a:r>
                      <a:endParaRPr lang="nl-NL"/>
                    </a:p>
                  </a:txBody>
                  <a:tcPr/>
                </a:tc>
                <a:tc>
                  <a:txBody>
                    <a:bodyPr/>
                    <a:lstStyle/>
                    <a:p>
                      <a:r>
                        <a:rPr lang="nl-NL"/>
                        <a:t>VR bril</a:t>
                      </a:r>
                    </a:p>
                  </a:txBody>
                  <a:tcPr/>
                </a:tc>
                <a:tc>
                  <a:txBody>
                    <a:bodyPr/>
                    <a:lstStyle/>
                    <a:p>
                      <a:pPr algn="ctr"/>
                      <a:r>
                        <a:rPr lang="nl-NL"/>
                        <a:t>3D Website</a:t>
                      </a:r>
                    </a:p>
                  </a:txBody>
                  <a:tcPr/>
                </a:tc>
                <a:extLst>
                  <a:ext uri="{0D108BD9-81ED-4DB2-BD59-A6C34878D82A}">
                    <a16:rowId xmlns:a16="http://schemas.microsoft.com/office/drawing/2014/main" val="2770585907"/>
                  </a:ext>
                </a:extLst>
              </a:tr>
              <a:tr h="510044">
                <a:tc>
                  <a:txBody>
                    <a:bodyPr/>
                    <a:lstStyle/>
                    <a:p>
                      <a:r>
                        <a:rPr lang="nl-NL" baseline="0"/>
                        <a:t>1</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algn="l" defTabSz="914400" rtl="0" eaLnBrk="1" latinLnBrk="0" hangingPunct="1"/>
                      <a:r>
                        <a:rPr lang="nl-NL" sz="1800" kern="1200" baseline="0">
                          <a:solidFill>
                            <a:schemeClr val="dk1"/>
                          </a:solidFill>
                          <a:latin typeface="+mn-lt"/>
                          <a:ea typeface="+mn-ea"/>
                          <a:cs typeface="+mn-cs"/>
                        </a:rPr>
                        <a:t>Water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NL"/>
                    </a:p>
                  </a:txBody>
                  <a:tcPr>
                    <a:lnL w="12700" cap="flat" cmpd="sng" algn="ctr">
                      <a:solidFill>
                        <a:schemeClr val="tx1"/>
                      </a:solidFill>
                      <a:prstDash val="solid"/>
                      <a:round/>
                      <a:headEnd type="none" w="med" len="med"/>
                      <a:tailEnd type="none" w="med" len="med"/>
                    </a:lnL>
                    <a:solidFill>
                      <a:srgbClr val="00B050"/>
                    </a:solidFill>
                  </a:tcPr>
                </a:tc>
                <a:tc>
                  <a:txBody>
                    <a:bodyPr/>
                    <a:lstStyle/>
                    <a:p>
                      <a:endParaRPr lang="nl-NL">
                        <a:highlight>
                          <a:srgbClr val="00FF00"/>
                        </a:highlight>
                      </a:endParaRPr>
                    </a:p>
                  </a:txBody>
                  <a:tcPr>
                    <a:solidFill>
                      <a:srgbClr val="00B050"/>
                    </a:solidFill>
                  </a:tcPr>
                </a:tc>
                <a:tc>
                  <a:txBody>
                    <a:bodyPr/>
                    <a:lstStyle/>
                    <a:p>
                      <a:endParaRPr lang="nl-NL">
                        <a:highlight>
                          <a:srgbClr val="00FF00"/>
                        </a:highlight>
                      </a:endParaRPr>
                    </a:p>
                  </a:txBody>
                  <a:tcPr>
                    <a:solidFill>
                      <a:srgbClr val="00B050"/>
                    </a:solidFill>
                  </a:tcPr>
                </a:tc>
                <a:tc>
                  <a:txBody>
                    <a:bodyPr/>
                    <a:lstStyle/>
                    <a:p>
                      <a:endParaRPr lang="nl-NL">
                        <a:highlight>
                          <a:srgbClr val="00FF00"/>
                        </a:highlight>
                      </a:endParaRPr>
                    </a:p>
                  </a:txBody>
                  <a:tcPr>
                    <a:solidFill>
                      <a:srgbClr val="00B050"/>
                    </a:solidFill>
                  </a:tcPr>
                </a:tc>
                <a:tc>
                  <a:txBody>
                    <a:bodyPr/>
                    <a:lstStyle/>
                    <a:p>
                      <a:endParaRPr lang="nl-NL">
                        <a:highlight>
                          <a:srgbClr val="00FF00"/>
                        </a:highlight>
                      </a:endParaRPr>
                    </a:p>
                  </a:txBody>
                  <a:tcPr>
                    <a:solidFill>
                      <a:srgbClr val="00B050"/>
                    </a:solidFill>
                  </a:tcPr>
                </a:tc>
                <a:tc>
                  <a:txBody>
                    <a:bodyPr/>
                    <a:lstStyle/>
                    <a:p>
                      <a:endParaRPr lang="nl-NL">
                        <a:highlight>
                          <a:srgbClr val="00FF00"/>
                        </a:highlight>
                      </a:endParaRPr>
                    </a:p>
                  </a:txBody>
                  <a:tcPr>
                    <a:solidFill>
                      <a:srgbClr val="00B050"/>
                    </a:solidFill>
                  </a:tcPr>
                </a:tc>
                <a:extLst>
                  <a:ext uri="{0D108BD9-81ED-4DB2-BD59-A6C34878D82A}">
                    <a16:rowId xmlns:a16="http://schemas.microsoft.com/office/drawing/2014/main" val="1989304314"/>
                  </a:ext>
                </a:extLst>
              </a:tr>
              <a:tr h="510044">
                <a:tc>
                  <a:txBody>
                    <a:bodyPr/>
                    <a:lstStyle/>
                    <a:p>
                      <a:r>
                        <a:rPr lang="nl-NL" baseline="0"/>
                        <a:t>2</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algn="l" defTabSz="914400" rtl="0" eaLnBrk="1" latinLnBrk="0" hangingPunct="1"/>
                      <a:r>
                        <a:rPr lang="nl-NL" sz="1800" kern="1200" baseline="0">
                          <a:solidFill>
                            <a:schemeClr val="dk1"/>
                          </a:solidFill>
                          <a:latin typeface="+mn-lt"/>
                          <a:ea typeface="+mn-ea"/>
                          <a:cs typeface="+mn-cs"/>
                        </a:rPr>
                        <a:t>Reactor Batch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NL"/>
                    </a:p>
                  </a:txBody>
                  <a:tcPr>
                    <a:lnL w="12700" cap="flat" cmpd="sng" algn="ctr">
                      <a:solidFill>
                        <a:schemeClr val="tx1"/>
                      </a:solidFill>
                      <a:prstDash val="solid"/>
                      <a:round/>
                      <a:headEnd type="none" w="med" len="med"/>
                      <a:tailEnd type="none" w="med" len="med"/>
                    </a:lnL>
                    <a:solidFill>
                      <a:srgbClr val="00B050"/>
                    </a:solidFill>
                  </a:tcPr>
                </a:tc>
                <a:tc>
                  <a:txBody>
                    <a:bodyPr/>
                    <a:lstStyle/>
                    <a:p>
                      <a:endParaRPr lang="nl-NL"/>
                    </a:p>
                  </a:txBody>
                  <a:tcPr>
                    <a:solidFill>
                      <a:srgbClr val="00B050"/>
                    </a:solidFill>
                  </a:tcPr>
                </a:tc>
                <a:tc>
                  <a:txBody>
                    <a:bodyPr/>
                    <a:lstStyle/>
                    <a:p>
                      <a:endParaRPr lang="nl-NL"/>
                    </a:p>
                  </a:txBody>
                  <a:tcPr>
                    <a:solidFill>
                      <a:srgbClr val="92D050"/>
                    </a:solidFill>
                  </a:tcPr>
                </a:tc>
                <a:tc>
                  <a:txBody>
                    <a:bodyPr/>
                    <a:lstStyle/>
                    <a:p>
                      <a:endParaRPr lang="nl-NL"/>
                    </a:p>
                  </a:txBody>
                  <a:tcPr>
                    <a:solidFill>
                      <a:srgbClr val="92D050"/>
                    </a:solidFill>
                  </a:tcPr>
                </a:tc>
                <a:tc>
                  <a:txBody>
                    <a:bodyPr/>
                    <a:lstStyle/>
                    <a:p>
                      <a:endParaRPr lang="nl-NL"/>
                    </a:p>
                  </a:txBody>
                  <a:tcPr>
                    <a:solidFill>
                      <a:srgbClr val="00B050"/>
                    </a:solidFill>
                  </a:tcPr>
                </a:tc>
                <a:tc>
                  <a:txBody>
                    <a:bodyPr/>
                    <a:lstStyle/>
                    <a:p>
                      <a:endParaRPr lang="nl-NL"/>
                    </a:p>
                  </a:txBody>
                  <a:tcPr>
                    <a:solidFill>
                      <a:srgbClr val="92D050"/>
                    </a:solidFill>
                  </a:tcPr>
                </a:tc>
                <a:extLst>
                  <a:ext uri="{0D108BD9-81ED-4DB2-BD59-A6C34878D82A}">
                    <a16:rowId xmlns:a16="http://schemas.microsoft.com/office/drawing/2014/main" val="1090052490"/>
                  </a:ext>
                </a:extLst>
              </a:tr>
              <a:tr h="510044">
                <a:tc>
                  <a:txBody>
                    <a:bodyPr/>
                    <a:lstStyle/>
                    <a:p>
                      <a:r>
                        <a:rPr lang="nl-NL" baseline="0"/>
                        <a:t>3</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algn="l" defTabSz="914400" rtl="0" eaLnBrk="1" latinLnBrk="0" hangingPunct="1"/>
                      <a:r>
                        <a:rPr lang="nl-NL" sz="1800" kern="1200" baseline="0">
                          <a:solidFill>
                            <a:schemeClr val="dk1"/>
                          </a:solidFill>
                          <a:latin typeface="+mn-lt"/>
                          <a:ea typeface="+mn-ea"/>
                          <a:cs typeface="+mn-cs"/>
                        </a:rPr>
                        <a:t>Kristallisatie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nl-NL"/>
                    </a:p>
                  </a:txBody>
                  <a:tcPr>
                    <a:lnL w="12700" cap="flat" cmpd="sng" algn="ctr">
                      <a:solidFill>
                        <a:schemeClr val="tx1"/>
                      </a:solidFill>
                      <a:prstDash val="solid"/>
                      <a:round/>
                      <a:headEnd type="none" w="med" len="med"/>
                      <a:tailEnd type="none" w="med" len="med"/>
                    </a:lnL>
                    <a:solidFill>
                      <a:srgbClr val="00B050"/>
                    </a:solidFill>
                  </a:tcPr>
                </a:tc>
                <a:tc>
                  <a:txBody>
                    <a:bodyPr/>
                    <a:lstStyle/>
                    <a:p>
                      <a:endParaRPr lang="nl-NL"/>
                    </a:p>
                  </a:txBody>
                  <a:tcPr>
                    <a:solidFill>
                      <a:srgbClr val="00B050"/>
                    </a:solidFill>
                  </a:tcPr>
                </a:tc>
                <a:tc>
                  <a:txBody>
                    <a:bodyPr/>
                    <a:lstStyle/>
                    <a:p>
                      <a:endParaRPr lang="nl-NL"/>
                    </a:p>
                  </a:txBody>
                  <a:tcPr>
                    <a:solidFill>
                      <a:srgbClr val="00B050"/>
                    </a:solidFill>
                  </a:tcPr>
                </a:tc>
                <a:tc>
                  <a:txBody>
                    <a:bodyPr/>
                    <a:lstStyle/>
                    <a:p>
                      <a:endParaRPr lang="nl-NL"/>
                    </a:p>
                  </a:txBody>
                  <a:tcPr>
                    <a:solidFill>
                      <a:srgbClr val="00B050"/>
                    </a:solidFill>
                  </a:tcPr>
                </a:tc>
                <a:tc>
                  <a:txBody>
                    <a:bodyPr/>
                    <a:lstStyle/>
                    <a:p>
                      <a:endParaRPr lang="nl-NL"/>
                    </a:p>
                  </a:txBody>
                  <a:tcPr>
                    <a:solidFill>
                      <a:srgbClr val="00B050"/>
                    </a:solidFill>
                  </a:tcPr>
                </a:tc>
                <a:tc>
                  <a:txBody>
                    <a:bodyPr/>
                    <a:lstStyle/>
                    <a:p>
                      <a:endParaRPr lang="nl-NL"/>
                    </a:p>
                  </a:txBody>
                  <a:tcPr>
                    <a:solidFill>
                      <a:srgbClr val="00B050"/>
                    </a:solidFill>
                  </a:tcPr>
                </a:tc>
                <a:extLst>
                  <a:ext uri="{0D108BD9-81ED-4DB2-BD59-A6C34878D82A}">
                    <a16:rowId xmlns:a16="http://schemas.microsoft.com/office/drawing/2014/main" val="3606125681"/>
                  </a:ext>
                </a:extLst>
              </a:tr>
              <a:tr h="510044">
                <a:tc>
                  <a:txBody>
                    <a:bodyPr/>
                    <a:lstStyle/>
                    <a:p>
                      <a:r>
                        <a:rPr lang="nl-NL" baseline="0"/>
                        <a:t>4</a:t>
                      </a:r>
                    </a:p>
                  </a:txBody>
                  <a:tcPr>
                    <a:solidFill>
                      <a:schemeClr val="bg1">
                        <a:lumMod val="85000"/>
                      </a:schemeClr>
                    </a:solidFill>
                  </a:tcPr>
                </a:tc>
                <a:tc>
                  <a:txBody>
                    <a:bodyPr/>
                    <a:lstStyle/>
                    <a:p>
                      <a:r>
                        <a:rPr lang="nl-NL" baseline="0"/>
                        <a:t>Bierbrouwerij</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nl-NL"/>
                    </a:p>
                  </a:txBody>
                  <a:tcPr>
                    <a:solidFill>
                      <a:srgbClr val="00B050"/>
                    </a:solidFill>
                  </a:tcPr>
                </a:tc>
                <a:tc>
                  <a:txBody>
                    <a:bodyPr/>
                    <a:lstStyle/>
                    <a:p>
                      <a:endParaRPr lang="nl-NL"/>
                    </a:p>
                  </a:txBody>
                  <a:tcPr>
                    <a:solidFill>
                      <a:srgbClr val="92D050"/>
                    </a:solidFill>
                  </a:tcPr>
                </a:tc>
                <a:tc>
                  <a:txBody>
                    <a:bodyPr/>
                    <a:lstStyle/>
                    <a:p>
                      <a:endParaRPr lang="nl-NL"/>
                    </a:p>
                  </a:txBody>
                  <a:tcPr>
                    <a:solidFill>
                      <a:schemeClr val="bg1">
                        <a:lumMod val="75000"/>
                      </a:schemeClr>
                    </a:solidFill>
                  </a:tcPr>
                </a:tc>
                <a:tc>
                  <a:txBody>
                    <a:bodyPr/>
                    <a:lstStyle/>
                    <a:p>
                      <a:endParaRPr lang="nl-NL"/>
                    </a:p>
                  </a:txBody>
                  <a:tcPr>
                    <a:solidFill>
                      <a:schemeClr val="bg1">
                        <a:lumMod val="75000"/>
                      </a:schemeClr>
                    </a:solidFill>
                  </a:tcPr>
                </a:tc>
                <a:tc>
                  <a:txBody>
                    <a:bodyPr/>
                    <a:lstStyle/>
                    <a:p>
                      <a:endParaRPr lang="nl-NL"/>
                    </a:p>
                  </a:txBody>
                  <a:tcPr>
                    <a:solidFill>
                      <a:schemeClr val="bg1">
                        <a:lumMod val="75000"/>
                      </a:schemeClr>
                    </a:solidFill>
                  </a:tcPr>
                </a:tc>
                <a:tc>
                  <a:txBody>
                    <a:bodyPr/>
                    <a:lstStyle/>
                    <a:p>
                      <a:endParaRPr lang="nl-NL"/>
                    </a:p>
                  </a:txBody>
                  <a:tcPr>
                    <a:solidFill>
                      <a:schemeClr val="bg1">
                        <a:lumMod val="75000"/>
                      </a:schemeClr>
                    </a:solidFill>
                  </a:tcPr>
                </a:tc>
                <a:extLst>
                  <a:ext uri="{0D108BD9-81ED-4DB2-BD59-A6C34878D82A}">
                    <a16:rowId xmlns:a16="http://schemas.microsoft.com/office/drawing/2014/main" val="54777268"/>
                  </a:ext>
                </a:extLst>
              </a:tr>
              <a:tr h="510044">
                <a:tc>
                  <a:txBody>
                    <a:bodyPr/>
                    <a:lstStyle/>
                    <a:p>
                      <a:r>
                        <a:rPr lang="nl-NL" baseline="0"/>
                        <a:t>5</a:t>
                      </a:r>
                    </a:p>
                  </a:txBody>
                  <a:tcPr>
                    <a:solidFill>
                      <a:schemeClr val="bg1">
                        <a:lumMod val="85000"/>
                      </a:schemeClr>
                    </a:solidFill>
                  </a:tcPr>
                </a:tc>
                <a:tc>
                  <a:txBody>
                    <a:bodyPr/>
                    <a:lstStyle/>
                    <a:p>
                      <a:r>
                        <a:rPr lang="nl-NL" baseline="0"/>
                        <a:t>Flow unit</a:t>
                      </a:r>
                    </a:p>
                  </a:txBody>
                  <a:tcPr>
                    <a:solidFill>
                      <a:schemeClr val="bg1">
                        <a:lumMod val="85000"/>
                      </a:schemeClr>
                    </a:solidFill>
                  </a:tcPr>
                </a:tc>
                <a:tc>
                  <a:txBody>
                    <a:bodyPr/>
                    <a:lstStyle/>
                    <a:p>
                      <a:endParaRPr lang="nl-NL"/>
                    </a:p>
                  </a:txBody>
                  <a:tcPr>
                    <a:solidFill>
                      <a:srgbClr val="00B050"/>
                    </a:solidFill>
                  </a:tcPr>
                </a:tc>
                <a:tc>
                  <a:txBody>
                    <a:bodyPr/>
                    <a:lstStyle/>
                    <a:p>
                      <a:endParaRPr lang="nl-NL"/>
                    </a:p>
                  </a:txBody>
                  <a:tcPr>
                    <a:solidFill>
                      <a:schemeClr val="bg1">
                        <a:lumMod val="75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extLst>
                  <a:ext uri="{0D108BD9-81ED-4DB2-BD59-A6C34878D82A}">
                    <a16:rowId xmlns:a16="http://schemas.microsoft.com/office/drawing/2014/main" val="3398882294"/>
                  </a:ext>
                </a:extLst>
              </a:tr>
              <a:tr h="510044">
                <a:tc>
                  <a:txBody>
                    <a:bodyPr/>
                    <a:lstStyle/>
                    <a:p>
                      <a:r>
                        <a:rPr lang="nl-NL" baseline="0"/>
                        <a:t>6</a:t>
                      </a:r>
                    </a:p>
                  </a:txBody>
                  <a:tcPr>
                    <a:solidFill>
                      <a:schemeClr val="bg1">
                        <a:lumMod val="85000"/>
                      </a:schemeClr>
                    </a:solidFill>
                  </a:tcPr>
                </a:tc>
                <a:tc>
                  <a:txBody>
                    <a:bodyPr/>
                    <a:lstStyle/>
                    <a:p>
                      <a:r>
                        <a:rPr lang="nl-NL" baseline="0"/>
                        <a:t>Roer unit</a:t>
                      </a:r>
                    </a:p>
                  </a:txBody>
                  <a:tcPr>
                    <a:solidFill>
                      <a:schemeClr val="bg1">
                        <a:lumMod val="85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extLst>
                  <a:ext uri="{0D108BD9-81ED-4DB2-BD59-A6C34878D82A}">
                    <a16:rowId xmlns:a16="http://schemas.microsoft.com/office/drawing/2014/main" val="2267259643"/>
                  </a:ext>
                </a:extLst>
              </a:tr>
              <a:tr h="510044">
                <a:tc>
                  <a:txBody>
                    <a:bodyPr/>
                    <a:lstStyle/>
                    <a:p>
                      <a:r>
                        <a:rPr lang="nl-NL" baseline="0"/>
                        <a:t>7</a:t>
                      </a:r>
                    </a:p>
                  </a:txBody>
                  <a:tcPr>
                    <a:solidFill>
                      <a:schemeClr val="bg1">
                        <a:lumMod val="85000"/>
                      </a:schemeClr>
                    </a:solidFill>
                  </a:tcPr>
                </a:tc>
                <a:tc>
                  <a:txBody>
                    <a:bodyPr/>
                    <a:lstStyle/>
                    <a:p>
                      <a:r>
                        <a:rPr lang="nl-NL" baseline="0"/>
                        <a:t>Destillatie</a:t>
                      </a:r>
                    </a:p>
                  </a:txBody>
                  <a:tcPr>
                    <a:solidFill>
                      <a:schemeClr val="bg1">
                        <a:lumMod val="85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tc>
                  <a:txBody>
                    <a:bodyPr/>
                    <a:lstStyle/>
                    <a:p>
                      <a:endParaRPr lang="nl-NL"/>
                    </a:p>
                  </a:txBody>
                  <a:tcPr>
                    <a:solidFill>
                      <a:schemeClr val="accent1">
                        <a:lumMod val="40000"/>
                        <a:lumOff val="60000"/>
                      </a:schemeClr>
                    </a:solidFill>
                  </a:tcPr>
                </a:tc>
                <a:extLst>
                  <a:ext uri="{0D108BD9-81ED-4DB2-BD59-A6C34878D82A}">
                    <a16:rowId xmlns:a16="http://schemas.microsoft.com/office/drawing/2014/main" val="50744082"/>
                  </a:ext>
                </a:extLst>
              </a:tr>
            </a:tbl>
          </a:graphicData>
        </a:graphic>
      </p:graphicFrame>
      <p:sp>
        <p:nvSpPr>
          <p:cNvPr id="4" name="Rechthoek 3">
            <a:extLst>
              <a:ext uri="{FF2B5EF4-FFF2-40B4-BE49-F238E27FC236}">
                <a16:creationId xmlns:a16="http://schemas.microsoft.com/office/drawing/2014/main" id="{093F212D-0E62-35C8-B8A5-7EE6DC7CF796}"/>
              </a:ext>
            </a:extLst>
          </p:cNvPr>
          <p:cNvSpPr/>
          <p:nvPr/>
        </p:nvSpPr>
        <p:spPr>
          <a:xfrm>
            <a:off x="10143461" y="3912679"/>
            <a:ext cx="914400" cy="35087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98542108-1101-B3AB-30E7-EA76CDFA2A07}"/>
              </a:ext>
            </a:extLst>
          </p:cNvPr>
          <p:cNvSpPr txBox="1"/>
          <p:nvPr/>
        </p:nvSpPr>
        <p:spPr>
          <a:xfrm>
            <a:off x="11057861" y="3847772"/>
            <a:ext cx="1314893" cy="461665"/>
          </a:xfrm>
          <a:prstGeom prst="rect">
            <a:avLst/>
          </a:prstGeom>
          <a:noFill/>
        </p:spPr>
        <p:txBody>
          <a:bodyPr wrap="square" rtlCol="0">
            <a:spAutoFit/>
          </a:bodyPr>
          <a:lstStyle/>
          <a:p>
            <a:r>
              <a:rPr lang="nl-NL" sz="1200">
                <a:latin typeface="Raleway" pitchFamily="2" charset="0"/>
              </a:rPr>
              <a:t>Volledig operationeel</a:t>
            </a:r>
          </a:p>
        </p:txBody>
      </p:sp>
      <p:sp>
        <p:nvSpPr>
          <p:cNvPr id="6" name="Rechthoek 5">
            <a:extLst>
              <a:ext uri="{FF2B5EF4-FFF2-40B4-BE49-F238E27FC236}">
                <a16:creationId xmlns:a16="http://schemas.microsoft.com/office/drawing/2014/main" id="{DC4CFFCB-D7B5-E74B-7A3A-13175730E63E}"/>
              </a:ext>
            </a:extLst>
          </p:cNvPr>
          <p:cNvSpPr/>
          <p:nvPr/>
        </p:nvSpPr>
        <p:spPr>
          <a:xfrm>
            <a:off x="10143461" y="4335255"/>
            <a:ext cx="914400" cy="35087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B35F78F6-1C19-FADF-469D-1EF02EF32893}"/>
              </a:ext>
            </a:extLst>
          </p:cNvPr>
          <p:cNvSpPr txBox="1"/>
          <p:nvPr/>
        </p:nvSpPr>
        <p:spPr>
          <a:xfrm>
            <a:off x="11057861" y="4270348"/>
            <a:ext cx="1314893" cy="461665"/>
          </a:xfrm>
          <a:prstGeom prst="rect">
            <a:avLst/>
          </a:prstGeom>
          <a:noFill/>
        </p:spPr>
        <p:txBody>
          <a:bodyPr wrap="square" rtlCol="0">
            <a:spAutoFit/>
          </a:bodyPr>
          <a:lstStyle/>
          <a:p>
            <a:r>
              <a:rPr lang="nl-NL" sz="1200">
                <a:latin typeface="Raleway" pitchFamily="2" charset="0"/>
              </a:rPr>
              <a:t>Beperkt operationeel</a:t>
            </a:r>
          </a:p>
        </p:txBody>
      </p:sp>
      <p:sp>
        <p:nvSpPr>
          <p:cNvPr id="8" name="Rechthoek 7">
            <a:extLst>
              <a:ext uri="{FF2B5EF4-FFF2-40B4-BE49-F238E27FC236}">
                <a16:creationId xmlns:a16="http://schemas.microsoft.com/office/drawing/2014/main" id="{9AC5B62D-2BAB-3F5D-2A1D-6D7F710A1290}"/>
              </a:ext>
            </a:extLst>
          </p:cNvPr>
          <p:cNvSpPr/>
          <p:nvPr/>
        </p:nvSpPr>
        <p:spPr>
          <a:xfrm>
            <a:off x="10143461" y="4783165"/>
            <a:ext cx="914400" cy="350874"/>
          </a:xfrm>
          <a:prstGeom prst="rect">
            <a:avLst/>
          </a:prstGeom>
          <a:solidFill>
            <a:schemeClr val="bg1">
              <a:lumMod val="75000"/>
            </a:schemeClr>
          </a:solidFill>
          <a:ln>
            <a:solidFill>
              <a:srgbClr val="0057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41297387-E48E-8030-EED2-82229341175E}"/>
              </a:ext>
            </a:extLst>
          </p:cNvPr>
          <p:cNvSpPr txBox="1"/>
          <p:nvPr/>
        </p:nvSpPr>
        <p:spPr>
          <a:xfrm>
            <a:off x="11110248" y="4769410"/>
            <a:ext cx="1314893" cy="461665"/>
          </a:xfrm>
          <a:prstGeom prst="rect">
            <a:avLst/>
          </a:prstGeom>
          <a:noFill/>
        </p:spPr>
        <p:txBody>
          <a:bodyPr wrap="square" rtlCol="0">
            <a:spAutoFit/>
          </a:bodyPr>
          <a:lstStyle/>
          <a:p>
            <a:r>
              <a:rPr lang="nl-NL" sz="1200">
                <a:latin typeface="Raleway" pitchFamily="2" charset="0"/>
              </a:rPr>
              <a:t>Nog niet operationeel</a:t>
            </a:r>
          </a:p>
        </p:txBody>
      </p:sp>
      <p:sp>
        <p:nvSpPr>
          <p:cNvPr id="11" name="Rechthoek 10">
            <a:extLst>
              <a:ext uri="{FF2B5EF4-FFF2-40B4-BE49-F238E27FC236}">
                <a16:creationId xmlns:a16="http://schemas.microsoft.com/office/drawing/2014/main" id="{A355AF29-D064-848D-40B8-304E8DEA510C}"/>
              </a:ext>
            </a:extLst>
          </p:cNvPr>
          <p:cNvSpPr/>
          <p:nvPr/>
        </p:nvSpPr>
        <p:spPr>
          <a:xfrm>
            <a:off x="10143461" y="5200285"/>
            <a:ext cx="914400" cy="350874"/>
          </a:xfrm>
          <a:prstGeom prst="rect">
            <a:avLst/>
          </a:prstGeom>
          <a:solidFill>
            <a:schemeClr val="accent1">
              <a:lumMod val="40000"/>
              <a:lumOff val="60000"/>
            </a:schemeClr>
          </a:solidFill>
          <a:ln>
            <a:solidFill>
              <a:srgbClr val="0057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7D024235-62E7-F795-36B1-209883F6EE19}"/>
              </a:ext>
            </a:extLst>
          </p:cNvPr>
          <p:cNvSpPr txBox="1"/>
          <p:nvPr/>
        </p:nvSpPr>
        <p:spPr>
          <a:xfrm>
            <a:off x="11057861" y="5231075"/>
            <a:ext cx="1314893" cy="276999"/>
          </a:xfrm>
          <a:prstGeom prst="rect">
            <a:avLst/>
          </a:prstGeom>
          <a:noFill/>
        </p:spPr>
        <p:txBody>
          <a:bodyPr wrap="square" rtlCol="0">
            <a:spAutoFit/>
          </a:bodyPr>
          <a:lstStyle/>
          <a:p>
            <a:r>
              <a:rPr lang="nl-NL" sz="1200">
                <a:latin typeface="Raleway" pitchFamily="2" charset="0"/>
              </a:rPr>
              <a:t>N.v.t</a:t>
            </a:r>
          </a:p>
        </p:txBody>
      </p:sp>
    </p:spTree>
    <p:extLst>
      <p:ext uri="{BB962C8B-B14F-4D97-AF65-F5344CB8AC3E}">
        <p14:creationId xmlns:p14="http://schemas.microsoft.com/office/powerpoint/2010/main" val="412709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4E486-3B19-5E1C-DA7B-49E88B3A5667}"/>
              </a:ext>
            </a:extLst>
          </p:cNvPr>
          <p:cNvSpPr>
            <a:spLocks noGrp="1"/>
          </p:cNvSpPr>
          <p:nvPr>
            <p:ph type="ctrTitle"/>
          </p:nvPr>
        </p:nvSpPr>
        <p:spPr/>
        <p:txBody>
          <a:bodyPr/>
          <a:lstStyle/>
          <a:p>
            <a:r>
              <a:rPr lang="nl-NL"/>
              <a:t>Organisatie Lokaal C018</a:t>
            </a:r>
          </a:p>
        </p:txBody>
      </p:sp>
      <p:graphicFrame>
        <p:nvGraphicFramePr>
          <p:cNvPr id="4" name="Object 3">
            <a:extLst>
              <a:ext uri="{FF2B5EF4-FFF2-40B4-BE49-F238E27FC236}">
                <a16:creationId xmlns:a16="http://schemas.microsoft.com/office/drawing/2014/main" id="{97A9CFE5-A1A2-7629-153F-6C3ECA5EACD6}"/>
              </a:ext>
            </a:extLst>
          </p:cNvPr>
          <p:cNvGraphicFramePr>
            <a:graphicFrameLocks noChangeAspect="1"/>
          </p:cNvGraphicFramePr>
          <p:nvPr>
            <p:extLst>
              <p:ext uri="{D42A27DB-BD31-4B8C-83A1-F6EECF244321}">
                <p14:modId xmlns:p14="http://schemas.microsoft.com/office/powerpoint/2010/main" val="2539134882"/>
              </p:ext>
            </p:extLst>
          </p:nvPr>
        </p:nvGraphicFramePr>
        <p:xfrm>
          <a:off x="344253" y="1762454"/>
          <a:ext cx="10027655" cy="4528457"/>
        </p:xfrm>
        <a:graphic>
          <a:graphicData uri="http://schemas.openxmlformats.org/presentationml/2006/ole">
            <mc:AlternateContent xmlns:mc="http://schemas.openxmlformats.org/markup-compatibility/2006">
              <mc:Choice xmlns:v="urn:schemas-microsoft-com:vml" Requires="v">
                <p:oleObj name="Worksheet" r:id="rId3" imgW="7402812" imgH="2929908" progId="Excel.Sheet.12">
                  <p:embed/>
                </p:oleObj>
              </mc:Choice>
              <mc:Fallback>
                <p:oleObj name="Worksheet" r:id="rId3" imgW="7402812" imgH="2929908" progId="Excel.Sheet.12">
                  <p:embed/>
                  <p:pic>
                    <p:nvPicPr>
                      <p:cNvPr id="4" name="Object 3">
                        <a:extLst>
                          <a:ext uri="{FF2B5EF4-FFF2-40B4-BE49-F238E27FC236}">
                            <a16:creationId xmlns:a16="http://schemas.microsoft.com/office/drawing/2014/main" id="{97A9CFE5-A1A2-7629-153F-6C3ECA5EACD6}"/>
                          </a:ext>
                        </a:extLst>
                      </p:cNvPr>
                      <p:cNvPicPr/>
                      <p:nvPr/>
                    </p:nvPicPr>
                    <p:blipFill>
                      <a:blip r:embed="rId4"/>
                      <a:stretch>
                        <a:fillRect/>
                      </a:stretch>
                    </p:blipFill>
                    <p:spPr>
                      <a:xfrm>
                        <a:off x="344253" y="1762454"/>
                        <a:ext cx="10027655" cy="4528457"/>
                      </a:xfrm>
                      <a:prstGeom prst="rect">
                        <a:avLst/>
                      </a:prstGeom>
                    </p:spPr>
                  </p:pic>
                </p:oleObj>
              </mc:Fallback>
            </mc:AlternateContent>
          </a:graphicData>
        </a:graphic>
      </p:graphicFrame>
    </p:spTree>
    <p:extLst>
      <p:ext uri="{BB962C8B-B14F-4D97-AF65-F5344CB8AC3E}">
        <p14:creationId xmlns:p14="http://schemas.microsoft.com/office/powerpoint/2010/main" val="1745713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0C0DB-2391-772D-C904-53CDA177C271}"/>
              </a:ext>
            </a:extLst>
          </p:cNvPr>
          <p:cNvSpPr>
            <a:spLocks noGrp="1"/>
          </p:cNvSpPr>
          <p:nvPr>
            <p:ph type="ctrTitle"/>
          </p:nvPr>
        </p:nvSpPr>
        <p:spPr/>
        <p:txBody>
          <a:bodyPr/>
          <a:lstStyle/>
          <a:p>
            <a:r>
              <a:rPr lang="nl-NL"/>
              <a:t>TBV eigenaar Lokaal C018</a:t>
            </a:r>
          </a:p>
        </p:txBody>
      </p:sp>
      <p:sp>
        <p:nvSpPr>
          <p:cNvPr id="7" name="Tijdelijke aanduiding voor tekst 6">
            <a:extLst>
              <a:ext uri="{FF2B5EF4-FFF2-40B4-BE49-F238E27FC236}">
                <a16:creationId xmlns:a16="http://schemas.microsoft.com/office/drawing/2014/main" id="{74979964-8FFC-DF01-5AE4-4F9CE5BD5D0F}"/>
              </a:ext>
            </a:extLst>
          </p:cNvPr>
          <p:cNvSpPr>
            <a:spLocks noGrp="1"/>
          </p:cNvSpPr>
          <p:nvPr>
            <p:ph type="body" sz="quarter" idx="14"/>
          </p:nvPr>
        </p:nvSpPr>
        <p:spPr>
          <a:xfrm>
            <a:off x="508000" y="2153319"/>
            <a:ext cx="9175969" cy="1335942"/>
          </a:xfrm>
        </p:spPr>
        <p:txBody>
          <a:bodyPr/>
          <a:lstStyle/>
          <a:p>
            <a:r>
              <a:rPr lang="nl-NL"/>
              <a:t>Taken</a:t>
            </a:r>
          </a:p>
          <a:p>
            <a:pPr marL="285750" indent="-285750">
              <a:buFont typeface="Arial" panose="020B0604020202020204" pitchFamily="34" charset="0"/>
              <a:buChar char="•"/>
            </a:pPr>
            <a:r>
              <a:rPr lang="nl-NL" sz="1400">
                <a:solidFill>
                  <a:schemeClr val="tx1"/>
                </a:solidFill>
              </a:rPr>
              <a:t>Er op toezien dat de VGM (veiligheid, gezondheid milieu) regels worden toegepast</a:t>
            </a:r>
          </a:p>
          <a:p>
            <a:pPr marL="285750" indent="-285750">
              <a:buFont typeface="Arial" panose="020B0604020202020204" pitchFamily="34" charset="0"/>
              <a:buChar char="•"/>
            </a:pPr>
            <a:r>
              <a:rPr lang="nl-NL" sz="1400">
                <a:solidFill>
                  <a:schemeClr val="tx1"/>
                </a:solidFill>
              </a:rPr>
              <a:t>Instructies geven aan personeel en studenten.</a:t>
            </a:r>
          </a:p>
          <a:p>
            <a:pPr marL="285750" indent="-285750">
              <a:buFont typeface="Arial" panose="020B0604020202020204" pitchFamily="34" charset="0"/>
              <a:buChar char="•"/>
            </a:pPr>
            <a:r>
              <a:rPr lang="nl-NL" sz="1400">
                <a:solidFill>
                  <a:schemeClr val="tx1"/>
                </a:solidFill>
              </a:rPr>
              <a:t>Logboek acties volgen</a:t>
            </a:r>
          </a:p>
          <a:p>
            <a:endParaRPr lang="nl-NL"/>
          </a:p>
        </p:txBody>
      </p:sp>
      <p:sp>
        <p:nvSpPr>
          <p:cNvPr id="8" name="Tijdelijke aanduiding voor tekst 7">
            <a:extLst>
              <a:ext uri="{FF2B5EF4-FFF2-40B4-BE49-F238E27FC236}">
                <a16:creationId xmlns:a16="http://schemas.microsoft.com/office/drawing/2014/main" id="{2848B0F2-67AE-B54B-B6E8-F36B05A86870}"/>
              </a:ext>
            </a:extLst>
          </p:cNvPr>
          <p:cNvSpPr>
            <a:spLocks noGrp="1"/>
          </p:cNvSpPr>
          <p:nvPr>
            <p:ph type="body" sz="quarter" idx="15"/>
          </p:nvPr>
        </p:nvSpPr>
        <p:spPr>
          <a:xfrm>
            <a:off x="508000" y="3566948"/>
            <a:ext cx="9144000" cy="1446485"/>
          </a:xfrm>
        </p:spPr>
        <p:txBody>
          <a:bodyPr>
            <a:normAutofit fontScale="77500" lnSpcReduction="20000"/>
          </a:bodyPr>
          <a:lstStyle/>
          <a:p>
            <a:r>
              <a:rPr lang="nl-NL" sz="2300" b="1">
                <a:solidFill>
                  <a:srgbClr val="00575C"/>
                </a:solidFill>
              </a:rPr>
              <a:t>Bevoegdheden</a:t>
            </a:r>
          </a:p>
          <a:p>
            <a:pPr marL="285750" indent="-285750">
              <a:buFont typeface="Arial" panose="020B0604020202020204" pitchFamily="34" charset="0"/>
              <a:buChar char="•"/>
            </a:pPr>
            <a:r>
              <a:rPr lang="nl-NL" sz="1800" b="1"/>
              <a:t>Bestellingen materiaal, </a:t>
            </a:r>
          </a:p>
          <a:p>
            <a:pPr marL="285750" indent="-285750">
              <a:buFont typeface="Arial" panose="020B0604020202020204" pitchFamily="34" charset="0"/>
              <a:buChar char="•"/>
            </a:pPr>
            <a:r>
              <a:rPr lang="nl-NL" sz="1800" b="1"/>
              <a:t>Voorstel investeringen en technische aanpassingen,</a:t>
            </a:r>
          </a:p>
          <a:p>
            <a:pPr marL="285750" indent="-285750">
              <a:buFont typeface="Arial" panose="020B0604020202020204" pitchFamily="34" charset="0"/>
              <a:buChar char="•"/>
            </a:pPr>
            <a:r>
              <a:rPr lang="nl-NL" sz="1800" b="1"/>
              <a:t>Uitzetten reparaties intern.</a:t>
            </a:r>
          </a:p>
          <a:p>
            <a:pPr marL="285750" indent="-285750">
              <a:buFont typeface="Arial" panose="020B0604020202020204" pitchFamily="34" charset="0"/>
              <a:buChar char="•"/>
            </a:pPr>
            <a:r>
              <a:rPr lang="nl-NL" sz="1800" b="1"/>
              <a:t>Begeleiden werkzaamheden van externe partijen.</a:t>
            </a:r>
          </a:p>
          <a:p>
            <a:endParaRPr lang="nl-NL" sz="1800" b="1"/>
          </a:p>
          <a:p>
            <a:pPr marL="285750" indent="-285750">
              <a:buFont typeface="Arial" panose="020B0604020202020204" pitchFamily="34" charset="0"/>
              <a:buChar char="•"/>
            </a:pPr>
            <a:endParaRPr lang="nl-NL" sz="1600" b="1"/>
          </a:p>
        </p:txBody>
      </p:sp>
      <p:sp>
        <p:nvSpPr>
          <p:cNvPr id="4" name="Tekstvak 3">
            <a:extLst>
              <a:ext uri="{FF2B5EF4-FFF2-40B4-BE49-F238E27FC236}">
                <a16:creationId xmlns:a16="http://schemas.microsoft.com/office/drawing/2014/main" id="{C5062488-0A81-EA5A-EF37-D2A403C8F6CB}"/>
              </a:ext>
            </a:extLst>
          </p:cNvPr>
          <p:cNvSpPr txBox="1"/>
          <p:nvPr/>
        </p:nvSpPr>
        <p:spPr>
          <a:xfrm>
            <a:off x="461141" y="5013434"/>
            <a:ext cx="8773511" cy="1231106"/>
          </a:xfrm>
          <a:prstGeom prst="rect">
            <a:avLst/>
          </a:prstGeom>
          <a:noFill/>
        </p:spPr>
        <p:txBody>
          <a:bodyPr wrap="square" rtlCol="0">
            <a:spAutoFit/>
          </a:bodyPr>
          <a:lstStyle/>
          <a:p>
            <a:r>
              <a:rPr lang="nl-NL" sz="1600" b="1">
                <a:solidFill>
                  <a:srgbClr val="00575C"/>
                </a:solidFill>
                <a:latin typeface="Raleway" pitchFamily="2" charset="0"/>
              </a:rPr>
              <a:t>Verantwoordelijkheden</a:t>
            </a:r>
          </a:p>
          <a:p>
            <a:pPr marL="285750" indent="-285750">
              <a:buFont typeface="Arial" panose="020B0604020202020204" pitchFamily="34" charset="0"/>
              <a:buChar char="•"/>
            </a:pPr>
            <a:r>
              <a:rPr lang="nl-NL" sz="1400" b="1">
                <a:latin typeface="Raleway" pitchFamily="2" charset="0"/>
              </a:rPr>
              <a:t>Orde en netheid in het lokaal</a:t>
            </a:r>
          </a:p>
          <a:p>
            <a:pPr marL="285750" indent="-285750">
              <a:buFont typeface="Arial" panose="020B0604020202020204" pitchFamily="34" charset="0"/>
              <a:buChar char="•"/>
            </a:pPr>
            <a:r>
              <a:rPr lang="nl-NL" sz="1400" b="1">
                <a:latin typeface="Raleway" pitchFamily="2" charset="0"/>
              </a:rPr>
              <a:t>Aanwezigheid en goede staat van de ondersteunende hulpmiddelen</a:t>
            </a:r>
          </a:p>
          <a:p>
            <a:pPr marL="285750" indent="-285750">
              <a:buFont typeface="Arial" panose="020B0604020202020204" pitchFamily="34" charset="0"/>
              <a:buChar char="•"/>
            </a:pPr>
            <a:r>
              <a:rPr lang="nl-NL" sz="1400" b="1">
                <a:latin typeface="Raleway" pitchFamily="2" charset="0"/>
              </a:rPr>
              <a:t>Units volgens afspraak operationeel zijn</a:t>
            </a:r>
          </a:p>
          <a:p>
            <a:pPr marL="285750" indent="-285750">
              <a:buFont typeface="Arial" panose="020B0604020202020204" pitchFamily="34" charset="0"/>
              <a:buChar char="•"/>
            </a:pPr>
            <a:endParaRPr lang="nl-NL" sz="1600" b="1"/>
          </a:p>
        </p:txBody>
      </p:sp>
    </p:spTree>
    <p:extLst>
      <p:ext uri="{BB962C8B-B14F-4D97-AF65-F5344CB8AC3E}">
        <p14:creationId xmlns:p14="http://schemas.microsoft.com/office/powerpoint/2010/main" val="2390764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0C0DB-2391-772D-C904-53CDA177C271}"/>
              </a:ext>
            </a:extLst>
          </p:cNvPr>
          <p:cNvSpPr>
            <a:spLocks noGrp="1"/>
          </p:cNvSpPr>
          <p:nvPr>
            <p:ph type="ctrTitle"/>
          </p:nvPr>
        </p:nvSpPr>
        <p:spPr/>
        <p:txBody>
          <a:bodyPr/>
          <a:lstStyle/>
          <a:p>
            <a:r>
              <a:rPr lang="nl-NL"/>
              <a:t>TBV eigenaar Units en speciale gebieden</a:t>
            </a:r>
          </a:p>
        </p:txBody>
      </p:sp>
      <p:sp>
        <p:nvSpPr>
          <p:cNvPr id="6" name="Ondertitel 5">
            <a:extLst>
              <a:ext uri="{FF2B5EF4-FFF2-40B4-BE49-F238E27FC236}">
                <a16:creationId xmlns:a16="http://schemas.microsoft.com/office/drawing/2014/main" id="{342E3C63-9650-B98A-52CF-7C4F9D466FCD}"/>
              </a:ext>
            </a:extLst>
          </p:cNvPr>
          <p:cNvSpPr>
            <a:spLocks noGrp="1"/>
          </p:cNvSpPr>
          <p:nvPr>
            <p:ph type="subTitle" idx="13"/>
          </p:nvPr>
        </p:nvSpPr>
        <p:spPr/>
        <p:txBody>
          <a:bodyPr>
            <a:normAutofit lnSpcReduction="10000"/>
          </a:bodyPr>
          <a:lstStyle/>
          <a:p>
            <a:r>
              <a:rPr lang="nl-NL"/>
              <a:t>Inhoudelijke kennisdrager</a:t>
            </a:r>
          </a:p>
        </p:txBody>
      </p:sp>
      <p:sp>
        <p:nvSpPr>
          <p:cNvPr id="7" name="Tijdelijke aanduiding voor tekst 6">
            <a:extLst>
              <a:ext uri="{FF2B5EF4-FFF2-40B4-BE49-F238E27FC236}">
                <a16:creationId xmlns:a16="http://schemas.microsoft.com/office/drawing/2014/main" id="{74979964-8FFC-DF01-5AE4-4F9CE5BD5D0F}"/>
              </a:ext>
            </a:extLst>
          </p:cNvPr>
          <p:cNvSpPr>
            <a:spLocks noGrp="1"/>
          </p:cNvSpPr>
          <p:nvPr>
            <p:ph type="body" sz="quarter" idx="14"/>
          </p:nvPr>
        </p:nvSpPr>
        <p:spPr>
          <a:xfrm>
            <a:off x="508000" y="2079991"/>
            <a:ext cx="9175969" cy="1665073"/>
          </a:xfrm>
        </p:spPr>
        <p:txBody>
          <a:bodyPr>
            <a:normAutofit fontScale="92500" lnSpcReduction="20000"/>
          </a:bodyPr>
          <a:lstStyle/>
          <a:p>
            <a:r>
              <a:rPr lang="nl-NL"/>
              <a:t>Taken</a:t>
            </a:r>
          </a:p>
          <a:p>
            <a:pPr marL="285750" indent="-285750">
              <a:buFont typeface="Arial" panose="020B0604020202020204" pitchFamily="34" charset="0"/>
              <a:buChar char="•"/>
            </a:pPr>
            <a:r>
              <a:rPr lang="nl-NL" sz="1400">
                <a:solidFill>
                  <a:schemeClr val="tx1"/>
                </a:solidFill>
              </a:rPr>
              <a:t>Er op toezien dat de VGM regels worden toegepast voor zijn Unit</a:t>
            </a:r>
          </a:p>
          <a:p>
            <a:pPr marL="285750" indent="-285750">
              <a:buFont typeface="Arial" panose="020B0604020202020204" pitchFamily="34" charset="0"/>
              <a:buChar char="•"/>
            </a:pPr>
            <a:r>
              <a:rPr lang="nl-NL" sz="1400">
                <a:solidFill>
                  <a:schemeClr val="tx1"/>
                </a:solidFill>
              </a:rPr>
              <a:t>Coördinator voor alle gebruikers van zijn Unit</a:t>
            </a:r>
          </a:p>
          <a:p>
            <a:pPr marL="285750" indent="-285750">
              <a:buFont typeface="Arial" panose="020B0604020202020204" pitchFamily="34" charset="0"/>
              <a:buChar char="•"/>
            </a:pPr>
            <a:r>
              <a:rPr lang="nl-NL" sz="1400">
                <a:solidFill>
                  <a:schemeClr val="tx1"/>
                </a:solidFill>
              </a:rPr>
              <a:t>Voorstellen maken samen met zijn medegebruikers van zijn Unit/CQ aandachtsgebied</a:t>
            </a:r>
          </a:p>
          <a:p>
            <a:pPr marL="285750" indent="-285750">
              <a:buFont typeface="Arial" panose="020B0604020202020204" pitchFamily="34" charset="0"/>
              <a:buChar char="•"/>
            </a:pPr>
            <a:r>
              <a:rPr lang="nl-NL" sz="1400">
                <a:solidFill>
                  <a:schemeClr val="tx1"/>
                </a:solidFill>
              </a:rPr>
              <a:t>Implementeren veranderingen units zoals bv. 5S </a:t>
            </a:r>
          </a:p>
          <a:p>
            <a:pPr marL="285750" indent="-285750">
              <a:buFont typeface="Arial" panose="020B0604020202020204" pitchFamily="34" charset="0"/>
              <a:buChar char="•"/>
            </a:pPr>
            <a:r>
              <a:rPr lang="nl-NL" sz="1400">
                <a:solidFill>
                  <a:schemeClr val="tx1"/>
                </a:solidFill>
              </a:rPr>
              <a:t>Logboek invullen en bijhouden  (Waar van toepassing)</a:t>
            </a:r>
          </a:p>
        </p:txBody>
      </p:sp>
      <p:sp>
        <p:nvSpPr>
          <p:cNvPr id="8" name="Tijdelijke aanduiding voor tekst 7">
            <a:extLst>
              <a:ext uri="{FF2B5EF4-FFF2-40B4-BE49-F238E27FC236}">
                <a16:creationId xmlns:a16="http://schemas.microsoft.com/office/drawing/2014/main" id="{2848B0F2-67AE-B54B-B6E8-F36B05A86870}"/>
              </a:ext>
            </a:extLst>
          </p:cNvPr>
          <p:cNvSpPr>
            <a:spLocks noGrp="1"/>
          </p:cNvSpPr>
          <p:nvPr>
            <p:ph type="body" sz="quarter" idx="15"/>
          </p:nvPr>
        </p:nvSpPr>
        <p:spPr>
          <a:xfrm>
            <a:off x="508000" y="3673510"/>
            <a:ext cx="9144000" cy="1463040"/>
          </a:xfrm>
        </p:spPr>
        <p:txBody>
          <a:bodyPr>
            <a:normAutofit/>
          </a:bodyPr>
          <a:lstStyle/>
          <a:p>
            <a:r>
              <a:rPr lang="nl-NL" sz="1600" b="1">
                <a:solidFill>
                  <a:srgbClr val="00575C"/>
                </a:solidFill>
              </a:rPr>
              <a:t>Bevoegdheden</a:t>
            </a:r>
          </a:p>
          <a:p>
            <a:pPr marL="285750" indent="-285750">
              <a:buFont typeface="Arial" panose="020B0604020202020204" pitchFamily="34" charset="0"/>
              <a:buChar char="•"/>
            </a:pPr>
            <a:r>
              <a:rPr lang="nl-NL" b="1"/>
              <a:t>Bestellingen bij eigenaar lokaal doen.</a:t>
            </a:r>
          </a:p>
          <a:p>
            <a:pPr marL="285750" indent="-285750">
              <a:buFont typeface="Arial" panose="020B0604020202020204" pitchFamily="34" charset="0"/>
              <a:buChar char="•"/>
            </a:pPr>
            <a:r>
              <a:rPr lang="nl-NL" b="1"/>
              <a:t>Voorstel investeringen en technische aanpassingen,</a:t>
            </a:r>
          </a:p>
          <a:p>
            <a:pPr marL="285750" indent="-285750">
              <a:buFont typeface="Arial" panose="020B0604020202020204" pitchFamily="34" charset="0"/>
              <a:buChar char="•"/>
            </a:pPr>
            <a:r>
              <a:rPr lang="nl-NL" b="1"/>
              <a:t>Begeleiden werkzaamheden van externe partijen.</a:t>
            </a:r>
          </a:p>
          <a:p>
            <a:pPr marL="285750" indent="-285750">
              <a:buFont typeface="Arial" panose="020B0604020202020204" pitchFamily="34" charset="0"/>
              <a:buChar char="•"/>
            </a:pPr>
            <a:endParaRPr lang="nl-NL" sz="1600" b="1"/>
          </a:p>
        </p:txBody>
      </p:sp>
      <p:sp>
        <p:nvSpPr>
          <p:cNvPr id="4" name="Tekstvak 3">
            <a:extLst>
              <a:ext uri="{FF2B5EF4-FFF2-40B4-BE49-F238E27FC236}">
                <a16:creationId xmlns:a16="http://schemas.microsoft.com/office/drawing/2014/main" id="{C5062488-0A81-EA5A-EF37-D2A403C8F6CB}"/>
              </a:ext>
            </a:extLst>
          </p:cNvPr>
          <p:cNvSpPr txBox="1"/>
          <p:nvPr/>
        </p:nvSpPr>
        <p:spPr>
          <a:xfrm>
            <a:off x="476031" y="5192138"/>
            <a:ext cx="8773511" cy="1231106"/>
          </a:xfrm>
          <a:prstGeom prst="rect">
            <a:avLst/>
          </a:prstGeom>
          <a:noFill/>
        </p:spPr>
        <p:txBody>
          <a:bodyPr wrap="square" rtlCol="0">
            <a:spAutoFit/>
          </a:bodyPr>
          <a:lstStyle/>
          <a:p>
            <a:r>
              <a:rPr lang="nl-NL" sz="1600" b="1">
                <a:solidFill>
                  <a:srgbClr val="00575C"/>
                </a:solidFill>
                <a:latin typeface="Raleway" pitchFamily="2" charset="0"/>
              </a:rPr>
              <a:t>Verantwoordelijkheden</a:t>
            </a:r>
          </a:p>
          <a:p>
            <a:pPr marL="285750" indent="-285750">
              <a:buFont typeface="Arial" panose="020B0604020202020204" pitchFamily="34" charset="0"/>
              <a:buChar char="•"/>
            </a:pPr>
            <a:r>
              <a:rPr lang="nl-NL" sz="1400" b="1">
                <a:latin typeface="Raleway" pitchFamily="2" charset="0"/>
              </a:rPr>
              <a:t>Orde en netheid in zijn Unit</a:t>
            </a:r>
          </a:p>
          <a:p>
            <a:pPr marL="285750" indent="-285750">
              <a:buFont typeface="Arial" panose="020B0604020202020204" pitchFamily="34" charset="0"/>
              <a:buChar char="•"/>
            </a:pPr>
            <a:r>
              <a:rPr lang="nl-NL" sz="1400" b="1">
                <a:latin typeface="Raleway" pitchFamily="2" charset="0"/>
              </a:rPr>
              <a:t>Aanwezigheid en goede staat van de ondersteunende hulpmiddelen</a:t>
            </a:r>
          </a:p>
          <a:p>
            <a:pPr marL="285750" indent="-285750">
              <a:buFont typeface="Arial" panose="020B0604020202020204" pitchFamily="34" charset="0"/>
              <a:buChar char="•"/>
            </a:pPr>
            <a:r>
              <a:rPr lang="nl-NL" sz="1400" b="1">
                <a:latin typeface="Raleway" pitchFamily="2" charset="0"/>
              </a:rPr>
              <a:t>Units volgens afspraak operationeel zijn</a:t>
            </a:r>
          </a:p>
          <a:p>
            <a:pPr marL="285750" indent="-285750">
              <a:buFont typeface="Arial" panose="020B0604020202020204" pitchFamily="34" charset="0"/>
              <a:buChar char="•"/>
            </a:pPr>
            <a:endParaRPr lang="nl-NL" sz="1600" b="1"/>
          </a:p>
        </p:txBody>
      </p:sp>
    </p:spTree>
    <p:extLst>
      <p:ext uri="{BB962C8B-B14F-4D97-AF65-F5344CB8AC3E}">
        <p14:creationId xmlns:p14="http://schemas.microsoft.com/office/powerpoint/2010/main" val="29309290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TA_ (1)  -  Alleen-lezen" id="{AF14D6A1-C286-4B91-81E0-03FB4096B017}" vid="{09402F4F-0CE7-4B28-9AAE-06D078946CF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Zwartecohortschooljaar2023_x002f_2024 xmlns="2fd43bb0-91e6-4377-89fb-392d935e7f91">true</Zwartecohortschooljaar2023_x002f_2024>
    <TaxCatchAll xmlns="687979b8-4edd-4aa3-81be-3c63becf3fea" xsi:nil="true"/>
    <lcf76f155ced4ddcb4097134ff3c332f xmlns="2fd43bb0-91e6-4377-89fb-392d935e7f9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EB883F5BFD3045B1385295840B6974" ma:contentTypeVersion="17" ma:contentTypeDescription="Een nieuw document maken." ma:contentTypeScope="" ma:versionID="33de70e3888800082cd363a1bef6ec8b">
  <xsd:schema xmlns:xsd="http://www.w3.org/2001/XMLSchema" xmlns:xs="http://www.w3.org/2001/XMLSchema" xmlns:p="http://schemas.microsoft.com/office/2006/metadata/properties" xmlns:ns2="2fd43bb0-91e6-4377-89fb-392d935e7f91" xmlns:ns3="687979b8-4edd-4aa3-81be-3c63becf3fea" targetNamespace="http://schemas.microsoft.com/office/2006/metadata/properties" ma:root="true" ma:fieldsID="6200d62e2a1836ed1b9d202abb6c2265" ns2:_="" ns3:_="">
    <xsd:import namespace="2fd43bb0-91e6-4377-89fb-392d935e7f91"/>
    <xsd:import namespace="687979b8-4edd-4aa3-81be-3c63becf3f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CR" minOccurs="0"/>
                <xsd:element ref="ns2:MediaServiceLocation" minOccurs="0"/>
                <xsd:element ref="ns2:Zwartecohortschooljaar2023_x002f_2024"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d43bb0-91e6-4377-89fb-392d935e7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932dc6be-58bb-4fd6-912b-a9481d9e8f8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Zwartecohortschooljaar2023_x002f_2024" ma:index="22" nillable="true" ma:displayName="Zwarte cohort schooljaar 2023/2024" ma:default="1" ma:description="De IBO opdracht is gecontroleerd en vastgesteld." ma:format="Dropdown" ma:internalName="Zwartecohortschooljaar2023_x002f_2024">
      <xsd:simpleType>
        <xsd:restriction base="dms:Boolea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7979b8-4edd-4aa3-81be-3c63becf3f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661e7b-37c6-457a-b0c8-0d3dc5b43781}" ma:internalName="TaxCatchAll" ma:showField="CatchAllData" ma:web="687979b8-4edd-4aa3-81be-3c63becf3fe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CCDDC3-E285-460D-A9D6-7BEF635DE6B4}">
  <ds:schemaRefs>
    <ds:schemaRef ds:uri="http://schemas.microsoft.com/sharepoint/v3/contenttype/forms"/>
  </ds:schemaRefs>
</ds:datastoreItem>
</file>

<file path=customXml/itemProps2.xml><?xml version="1.0" encoding="utf-8"?>
<ds:datastoreItem xmlns:ds="http://schemas.openxmlformats.org/officeDocument/2006/customXml" ds:itemID="{1B2A4842-B4ED-4E6D-B9CF-EB304F2F6052}">
  <ds:schemaRefs>
    <ds:schemaRef ds:uri="http://purl.org/dc/elements/1.1/"/>
    <ds:schemaRef ds:uri="http://purl.org/dc/dcmitype/"/>
    <ds:schemaRef ds:uri="2fd43bb0-91e6-4377-89fb-392d935e7f9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terms/"/>
    <ds:schemaRef ds:uri="687979b8-4edd-4aa3-81be-3c63becf3fea"/>
    <ds:schemaRef ds:uri="http://www.w3.org/XML/1998/namespace"/>
  </ds:schemaRefs>
</ds:datastoreItem>
</file>

<file path=customXml/itemProps3.xml><?xml version="1.0" encoding="utf-8"?>
<ds:datastoreItem xmlns:ds="http://schemas.openxmlformats.org/officeDocument/2006/customXml" ds:itemID="{C7E71F50-4CF2-4831-ADC7-A7FEC292B76C}">
  <ds:schemaRefs>
    <ds:schemaRef ds:uri="2fd43bb0-91e6-4377-89fb-392d935e7f91"/>
    <ds:schemaRef ds:uri="687979b8-4edd-4aa3-81be-3c63becf3f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VISTA_</Template>
  <TotalTime>10</TotalTime>
  <Words>2469</Words>
  <Application>Microsoft Office PowerPoint</Application>
  <PresentationFormat>Breedbeeld</PresentationFormat>
  <Paragraphs>694</Paragraphs>
  <Slides>35</Slides>
  <Notes>4</Notes>
  <HiddenSlides>0</HiddenSlides>
  <MMClips>0</MMClips>
  <ScaleCrop>false</ScaleCrop>
  <HeadingPairs>
    <vt:vector size="8" baseType="variant">
      <vt:variant>
        <vt:lpstr>Gebruikte lettertypen</vt:lpstr>
      </vt:variant>
      <vt:variant>
        <vt:i4>8</vt:i4>
      </vt:variant>
      <vt:variant>
        <vt:lpstr>Thema</vt:lpstr>
      </vt:variant>
      <vt:variant>
        <vt:i4>1</vt:i4>
      </vt:variant>
      <vt:variant>
        <vt:lpstr>Ingesloten OLE-bronprogramma's</vt:lpstr>
      </vt:variant>
      <vt:variant>
        <vt:i4>3</vt:i4>
      </vt:variant>
      <vt:variant>
        <vt:lpstr>Diatitels</vt:lpstr>
      </vt:variant>
      <vt:variant>
        <vt:i4>35</vt:i4>
      </vt:variant>
    </vt:vector>
  </HeadingPairs>
  <TitlesOfParts>
    <vt:vector size="47" baseType="lpstr">
      <vt:lpstr>Abadi</vt:lpstr>
      <vt:lpstr>Aptos</vt:lpstr>
      <vt:lpstr>Arial</vt:lpstr>
      <vt:lpstr>Calibri</vt:lpstr>
      <vt:lpstr>Raleway</vt:lpstr>
      <vt:lpstr>Roboto</vt:lpstr>
      <vt:lpstr>Segoe UI</vt:lpstr>
      <vt:lpstr>Verdana</vt:lpstr>
      <vt:lpstr>Kantoorthema</vt:lpstr>
      <vt:lpstr>Worksheet</vt:lpstr>
      <vt:lpstr>Acrobat Document</vt:lpstr>
      <vt:lpstr>AutoCAD Drawing</vt:lpstr>
      <vt:lpstr>Gebruik Proef opstellingen  leerjaar 2024/2025</vt:lpstr>
      <vt:lpstr>Contextrijk opleiden</vt:lpstr>
      <vt:lpstr>Programma 8:30u-±11:30u</vt:lpstr>
      <vt:lpstr>Operationele opstellingen in C 018 Status 1-08-2024</vt:lpstr>
      <vt:lpstr>Wat gebruiken we als tools voor Plant 3.0 </vt:lpstr>
      <vt:lpstr>Start sept. 2024</vt:lpstr>
      <vt:lpstr>Organisatie Lokaal C018</vt:lpstr>
      <vt:lpstr>TBV eigenaar Lokaal C018</vt:lpstr>
      <vt:lpstr>TBV eigenaar Units en speciale gebieden</vt:lpstr>
      <vt:lpstr>Waterunit   (Unit 1)</vt:lpstr>
      <vt:lpstr>Reactor Batch Unit   (Unit 2)</vt:lpstr>
      <vt:lpstr>Kristallisatie   (Unit 3)</vt:lpstr>
      <vt:lpstr>Bierbrouwerij (Unit 4)</vt:lpstr>
      <vt:lpstr>Flowunit  (Unit 5)</vt:lpstr>
      <vt:lpstr>Roerunit</vt:lpstr>
      <vt:lpstr>Destillatie</vt:lpstr>
      <vt:lpstr>EZ Factory</vt:lpstr>
      <vt:lpstr>Website Alles openbaar en toegankelijk vanuit elke plaats</vt:lpstr>
      <vt:lpstr>QR Code</vt:lpstr>
      <vt:lpstr>3D (VR/PC)</vt:lpstr>
      <vt:lpstr>P&amp;ID</vt:lpstr>
      <vt:lpstr>5S( Veiligheid/Orde en netheid etc)</vt:lpstr>
      <vt:lpstr>PowerPoint-presentatie</vt:lpstr>
      <vt:lpstr>Werkvergunningen Procedure Werkaanvraag en werkvergunning incl LMRA</vt:lpstr>
      <vt:lpstr>Aan de slag met</vt:lpstr>
      <vt:lpstr>Contextrijk onderwijs.</vt:lpstr>
      <vt:lpstr>Gaan voor groei</vt:lpstr>
      <vt:lpstr>IBO’s aan Units koppelen (’24-’25)</vt:lpstr>
      <vt:lpstr>Vaardigheden hiërarchie </vt:lpstr>
      <vt:lpstr>Schooljaar ‘26-’27</vt:lpstr>
      <vt:lpstr>4CID model</vt:lpstr>
      <vt:lpstr>PowerPoint-presentatie</vt:lpstr>
      <vt:lpstr>Bereid je lessen voor</vt:lpstr>
      <vt:lpstr>Mogelijkheden tot Differentiëren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Gebruik Proef opstellingen  leerjaar 2024/2025</dc:title>
  <dc:creator>Harrie (A.) Patje</dc:creator>
  <cp:lastModifiedBy>Ton (A.C.G.M.) Kitzen</cp:lastModifiedBy>
  <cp:revision>2</cp:revision>
  <dcterms:created xsi:type="dcterms:W3CDTF">2024-04-02T17:04:27Z</dcterms:created>
  <dcterms:modified xsi:type="dcterms:W3CDTF">2024-09-25T08:57:24Z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0x0101007BEB883F5BFD3045B1385295840B6974</vt:lpwstr>
  </property>
  <property fmtid="{D5CDD505-2E9C-101B-9397-08002B2CF9AE}" pid="3" name="MediaServiceImageTags">
    <vt:lpwstr/>
  </property>
</Properties>
</file>